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87CC5B-3D25-3024-74B6-934BDC639643}" v="767" dt="2023-05-22T08:28:30.9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976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911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827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96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132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88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044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004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884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957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82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5E512-E7D3-4DBF-9B75-35F1C6121F79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63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69415" y="176094"/>
            <a:ext cx="11074400" cy="546289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Course </a:t>
            </a:r>
            <a:r>
              <a:rPr lang="en-GB" sz="1200" b="1">
                <a:solidFill>
                  <a:schemeClr val="tx1"/>
                </a:solidFill>
                <a:latin typeface="Arial"/>
                <a:cs typeface="Arial"/>
              </a:rPr>
              <a:t>Title:</a:t>
            </a:r>
            <a:endParaRPr lang="en-GB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0506" y="690642"/>
            <a:ext cx="11063027" cy="675942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Course banner picture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126" y="4084425"/>
            <a:ext cx="5450385" cy="595573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Target audience</a:t>
            </a:r>
            <a:endParaRPr lang="en-US" sz="14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Heads of Nursing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560506" y="6104898"/>
            <a:ext cx="5430862" cy="584200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often do I need to complete this course</a:t>
            </a:r>
            <a:r>
              <a:rPr lang="en-US" sz="1200" b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12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9415" y="2984339"/>
            <a:ext cx="11074400" cy="1886708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Objectives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0506" y="4901160"/>
            <a:ext cx="5430862" cy="609600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Duration</a:t>
            </a:r>
          </a:p>
          <a:p>
            <a:endParaRPr lang="en-US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56337" y="5515759"/>
            <a:ext cx="5435031" cy="596711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 </a:t>
            </a:r>
            <a:r>
              <a:rPr lang="en-US" sz="1200" b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criteria </a:t>
            </a:r>
            <a:endParaRPr lang="en-US" sz="12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235512" y="6837728"/>
            <a:ext cx="5541370" cy="590550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Prerequisites</a:t>
            </a:r>
          </a:p>
          <a:p>
            <a:endParaRPr lang="en-US" sz="12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255036" y="5489443"/>
            <a:ext cx="5521846" cy="1348285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</a:t>
            </a:r>
            <a:r>
              <a:rPr lang="en-US" sz="1200" b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requirements</a:t>
            </a:r>
            <a:endParaRPr lang="en-US" sz="12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48DB0B3-26F9-9C89-78B4-089E2AE05571}"/>
              </a:ext>
            </a:extLst>
          </p:cNvPr>
          <p:cNvSpPr/>
          <p:nvPr/>
        </p:nvSpPr>
        <p:spPr>
          <a:xfrm>
            <a:off x="560506" y="1344009"/>
            <a:ext cx="11074400" cy="1684069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Course </a:t>
            </a:r>
            <a:r>
              <a:rPr lang="en-GB" sz="1200" b="1">
                <a:solidFill>
                  <a:schemeClr val="tx1"/>
                </a:solidFill>
                <a:latin typeface="Arial"/>
                <a:cs typeface="Arial"/>
              </a:rPr>
              <a:t>summary:</a:t>
            </a:r>
            <a:endParaRPr lang="en-US" sz="1400" b="1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6721385-855B-0F18-9BB3-9B353E10C3F0}"/>
              </a:ext>
            </a:extLst>
          </p:cNvPr>
          <p:cNvSpPr/>
          <p:nvPr/>
        </p:nvSpPr>
        <p:spPr>
          <a:xfrm>
            <a:off x="6277782" y="4861522"/>
            <a:ext cx="5499100" cy="609600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Provider</a:t>
            </a:r>
          </a:p>
          <a:p>
            <a:endParaRPr lang="en-US" sz="1400" dirty="0">
              <a:solidFill>
                <a:schemeClr val="tx1"/>
              </a:solidFill>
              <a:ea typeface="Calibri"/>
              <a:cs typeface="Calibri"/>
            </a:endParaRPr>
          </a:p>
          <a:p>
            <a:endParaRPr lang="en-US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761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69415" y="176094"/>
            <a:ext cx="11063027" cy="1308288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>
                <a:solidFill>
                  <a:schemeClr val="tx1"/>
                </a:solidFill>
                <a:latin typeface="Arial"/>
                <a:cs typeface="Arial"/>
              </a:rPr>
              <a:t>BOOK A SESSION:</a:t>
            </a:r>
            <a:endParaRPr lang="en-US" dirty="0"/>
          </a:p>
          <a:p>
            <a:pPr marL="228600" indent="-228600">
              <a:buAutoNum type="arabicPeriod"/>
            </a:pPr>
            <a:endParaRPr lang="en-GB" sz="12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9415" y="2511378"/>
            <a:ext cx="11063027" cy="701155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Certificate of completion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48DB0B3-26F9-9C89-78B4-089E2AE05571}"/>
              </a:ext>
            </a:extLst>
          </p:cNvPr>
          <p:cNvSpPr/>
          <p:nvPr/>
        </p:nvSpPr>
        <p:spPr>
          <a:xfrm>
            <a:off x="558041" y="1665595"/>
            <a:ext cx="11074400" cy="675943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Tell us what you think</a:t>
            </a:r>
            <a:endParaRPr lang="en-US" dirty="0">
              <a:solidFill>
                <a:schemeClr val="tx1"/>
              </a:solidFill>
            </a:endParaRPr>
          </a:p>
          <a:p>
            <a:endParaRPr lang="en-GB" dirty="0">
              <a:solidFill>
                <a:srgbClr val="FFFFFF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36E76FD-F1BD-5C78-6A0F-35E60D4E62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338341"/>
              </p:ext>
            </p:extLst>
          </p:nvPr>
        </p:nvGraphicFramePr>
        <p:xfrm>
          <a:off x="626696" y="3996216"/>
          <a:ext cx="10869031" cy="18288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622664">
                  <a:extLst>
                    <a:ext uri="{9D8B030D-6E8A-4147-A177-3AD203B41FA5}">
                      <a16:colId xmlns:a16="http://schemas.microsoft.com/office/drawing/2014/main" val="1227152990"/>
                    </a:ext>
                  </a:extLst>
                </a:gridCol>
                <a:gridCol w="3622664">
                  <a:extLst>
                    <a:ext uri="{9D8B030D-6E8A-4147-A177-3AD203B41FA5}">
                      <a16:colId xmlns:a16="http://schemas.microsoft.com/office/drawing/2014/main" val="3438562455"/>
                    </a:ext>
                  </a:extLst>
                </a:gridCol>
                <a:gridCol w="3623703">
                  <a:extLst>
                    <a:ext uri="{9D8B030D-6E8A-4147-A177-3AD203B41FA5}">
                      <a16:colId xmlns:a16="http://schemas.microsoft.com/office/drawing/2014/main" val="29613711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GB" sz="1200" b="1" dirty="0">
                          <a:effectLst/>
                          <a:latin typeface="Arial"/>
                        </a:rPr>
                        <a:t>Delivery Format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GB" sz="1200" b="1">
                          <a:effectLst/>
                          <a:latin typeface="Arial"/>
                        </a:rPr>
                        <a:t>Delivery method</a:t>
                      </a: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Arial"/>
                        </a:rPr>
                        <a:t>Format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GB" sz="1200" b="1" dirty="0">
                          <a:effectLst/>
                          <a:latin typeface="Arial"/>
                        </a:rPr>
                        <a:t>Browser Support</a:t>
                      </a:r>
                    </a:p>
                    <a:p>
                      <a:pPr marL="171450" indent="-171450">
                        <a:buFont typeface="Arial"/>
                        <a:buChar char="•"/>
                      </a:pP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GB" sz="1200" dirty="0">
                        <a:effectLst/>
                        <a:latin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effectLst/>
                          <a:latin typeface="Arial"/>
                        </a:rPr>
                        <a:t>Learner Environment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 lvl="0"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 lvl="0">
                        <a:spcAft>
                          <a:spcPts val="0"/>
                        </a:spcAft>
                        <a:buNone/>
                      </a:pPr>
                      <a:r>
                        <a:rPr lang="en-GB" sz="1200" b="1" dirty="0">
                          <a:effectLst/>
                          <a:latin typeface="Arial"/>
                        </a:rPr>
                        <a:t>Audio &amp; Video</a:t>
                      </a:r>
                    </a:p>
                    <a:p>
                      <a:pPr lvl="0"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0476382"/>
                  </a:ext>
                </a:extLst>
              </a:tr>
            </a:tbl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3328B4D0-2067-E660-C124-8A0BA801FD62}"/>
              </a:ext>
            </a:extLst>
          </p:cNvPr>
          <p:cNvSpPr/>
          <p:nvPr/>
        </p:nvSpPr>
        <p:spPr>
          <a:xfrm>
            <a:off x="569414" y="3432601"/>
            <a:ext cx="11063027" cy="2304766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Hardware/software Requirements</a:t>
            </a:r>
            <a:endParaRPr lang="en-GB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solidFill>
                  <a:srgbClr val="0070C0"/>
                </a:solidFill>
                <a:latin typeface="Arial"/>
                <a:cs typeface="Arial"/>
              </a:rPr>
              <a:t>Please amend as necessary</a:t>
            </a:r>
            <a:endParaRPr lang="en-US" dirty="0"/>
          </a:p>
          <a:p>
            <a:endParaRPr lang="en-GB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021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95596A9-FB7D-3F44-FA6E-820763DD109B}"/>
              </a:ext>
            </a:extLst>
          </p:cNvPr>
          <p:cNvSpPr/>
          <p:nvPr/>
        </p:nvSpPr>
        <p:spPr>
          <a:xfrm>
            <a:off x="558041" y="1768332"/>
            <a:ext cx="11074400" cy="2331869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Arial"/>
                <a:ea typeface="Calibri" panose="020F0502020204030204"/>
                <a:cs typeface="Arial"/>
              </a:rPr>
              <a:t>Contact details:</a:t>
            </a:r>
          </a:p>
          <a:p>
            <a:endParaRPr lang="en-GB" sz="1200" b="1" dirty="0">
              <a:solidFill>
                <a:schemeClr val="tx1"/>
              </a:solidFill>
              <a:latin typeface="Arial"/>
              <a:ea typeface="Calibri" panose="020F0502020204030204"/>
              <a:cs typeface="Arial"/>
            </a:endParaRPr>
          </a:p>
          <a:p>
            <a:endParaRPr lang="en-GB" sz="1200" b="1" dirty="0">
              <a:solidFill>
                <a:schemeClr val="tx1"/>
              </a:solidFill>
              <a:latin typeface="Arial"/>
              <a:ea typeface="Calibri" panose="020F0502020204030204"/>
              <a:cs typeface="Arial"/>
            </a:endParaRPr>
          </a:p>
          <a:p>
            <a:pPr marL="228600" indent="-228600">
              <a:buAutoNum type="arabicPeriod"/>
            </a:pPr>
            <a:endParaRPr lang="en-GB" sz="12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8042" y="176094"/>
            <a:ext cx="11074400" cy="1410646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Quality Assurance:</a:t>
            </a:r>
            <a:endParaRPr lang="en-US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rgbClr val="0070C0"/>
              </a:solidFill>
              <a:latin typeface="Arial"/>
              <a:cs typeface="Arial"/>
            </a:endParaRPr>
          </a:p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SME </a:t>
            </a:r>
            <a:r>
              <a:rPr lang="en-GB" sz="1200" b="1">
                <a:solidFill>
                  <a:schemeClr val="tx1"/>
                </a:solidFill>
                <a:latin typeface="Arial"/>
                <a:cs typeface="Arial"/>
              </a:rPr>
              <a:t>Lead:</a:t>
            </a:r>
            <a:endParaRPr lang="en-GB" sz="1200" dirty="0">
              <a:solidFill>
                <a:srgbClr val="0070C0"/>
              </a:solidFill>
              <a:latin typeface="Arial"/>
              <a:cs typeface="Arial"/>
            </a:endParaRPr>
          </a:p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Accessibility needs</a:t>
            </a:r>
          </a:p>
          <a:p>
            <a:r>
              <a:rPr lang="en-GB" sz="1200" dirty="0">
                <a:solidFill>
                  <a:srgbClr val="0070C0"/>
                </a:solidFill>
                <a:latin typeface="Arial"/>
                <a:cs typeface="Arial"/>
              </a:rPr>
              <a:t>Accessible options to be discussed with participants as required – slides can be sent in advance and in other formats when needed </a:t>
            </a:r>
          </a:p>
          <a:p>
            <a:endParaRPr lang="en-GB" sz="12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228600" indent="-228600">
              <a:buAutoNum type="arabicPeriod"/>
            </a:pPr>
            <a:endParaRPr lang="en-GB" sz="12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36E76FD-F1BD-5C78-6A0F-35E60D4E62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851071"/>
              </p:ext>
            </p:extLst>
          </p:nvPr>
        </p:nvGraphicFramePr>
        <p:xfrm>
          <a:off x="694935" y="2165141"/>
          <a:ext cx="7245328" cy="10972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622664">
                  <a:extLst>
                    <a:ext uri="{9D8B030D-6E8A-4147-A177-3AD203B41FA5}">
                      <a16:colId xmlns:a16="http://schemas.microsoft.com/office/drawing/2014/main" val="1227152990"/>
                    </a:ext>
                  </a:extLst>
                </a:gridCol>
                <a:gridCol w="3622664">
                  <a:extLst>
                    <a:ext uri="{9D8B030D-6E8A-4147-A177-3AD203B41FA5}">
                      <a16:colId xmlns:a16="http://schemas.microsoft.com/office/drawing/2014/main" val="34385624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GB" sz="1200" b="1">
                          <a:effectLst/>
                          <a:latin typeface="Arial"/>
                        </a:rPr>
                        <a:t>Team</a:t>
                      </a: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 lvl="0">
                        <a:spcAft>
                          <a:spcPts val="0"/>
                        </a:spcAft>
                        <a:buNone/>
                        <a:tabLst>
                          <a:tab pos="457200" algn="l"/>
                        </a:tabLst>
                      </a:pPr>
                      <a:r>
                        <a:rPr lang="en-GB" sz="1200" b="1">
                          <a:effectLst/>
                          <a:latin typeface="Arial"/>
                        </a:rPr>
                        <a:t>Email</a:t>
                      </a: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b="1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Arial"/>
                        </a:rPr>
                        <a:t>Tel:</a:t>
                      </a:r>
                      <a:r>
                        <a:rPr lang="en-GB" sz="1200" b="1" baseline="0" dirty="0">
                          <a:effectLst/>
                          <a:latin typeface="Arial"/>
                        </a:rPr>
                        <a:t> </a:t>
                      </a:r>
                      <a:r>
                        <a:rPr lang="en-GB" sz="1200" b="0" baseline="0" dirty="0">
                          <a:effectLst/>
                          <a:latin typeface="Arial"/>
                        </a:rPr>
                        <a:t>n/a</a:t>
                      </a:r>
                      <a:endParaRPr lang="en-GB" sz="1200" b="0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GB" sz="1200" b="1" dirty="0">
                          <a:effectLst/>
                          <a:latin typeface="Arial"/>
                        </a:rPr>
                        <a:t>SME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None/>
                      </a:pPr>
                      <a:endParaRPr lang="en-GB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None/>
                      </a:pPr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Email</a:t>
                      </a:r>
                      <a:endParaRPr lang="en-GB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None/>
                      </a:pPr>
                      <a:endParaRPr lang="en-GB" sz="1200" b="0" i="0" u="none" strike="noStrike" baseline="0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None/>
                      </a:pPr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Tel:</a:t>
                      </a:r>
                      <a:r>
                        <a:rPr lang="en-GB" sz="1200" b="0" i="0" u="none" strike="noStrike" baseline="0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n/a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0476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838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BBE4C32-0874-4BA0-AC5B-5E89CD7E9521}" vid="{C5026186-18C8-491B-B3FD-DD7D8DA9804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78925d2d-a4a2-44fb-870f-d040f6ae0a06">
      <Terms xmlns="http://schemas.microsoft.com/office/infopath/2007/PartnerControls"/>
    </lcf76f155ced4ddcb4097134ff3c332f>
    <_ip_UnifiedCompliancePolicyProperties xmlns="http://schemas.microsoft.com/sharepoint/v3" xsi:nil="true"/>
    <TaxCatchAll xmlns="da860088-b9d6-4810-bfca-fb37ce6318c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D9E1DFE8C2446B3A79912E479F02F" ma:contentTypeVersion="16" ma:contentTypeDescription="Create a new document." ma:contentTypeScope="" ma:versionID="9b03c9bbeffc44395d617e532e75ec82">
  <xsd:schema xmlns:xsd="http://www.w3.org/2001/XMLSchema" xmlns:xs="http://www.w3.org/2001/XMLSchema" xmlns:p="http://schemas.microsoft.com/office/2006/metadata/properties" xmlns:ns1="http://schemas.microsoft.com/sharepoint/v3" xmlns:ns2="78925d2d-a4a2-44fb-870f-d040f6ae0a06" xmlns:ns3="da860088-b9d6-4810-bfca-fb37ce6318cc" targetNamespace="http://schemas.microsoft.com/office/2006/metadata/properties" ma:root="true" ma:fieldsID="21f607bc0b6caa6cff938408013ae9b7" ns1:_="" ns2:_="" ns3:_="">
    <xsd:import namespace="http://schemas.microsoft.com/sharepoint/v3"/>
    <xsd:import namespace="78925d2d-a4a2-44fb-870f-d040f6ae0a06"/>
    <xsd:import namespace="da860088-b9d6-4810-bfca-fb37ce6318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925d2d-a4a2-44fb-870f-d040f6ae0a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860088-b9d6-4810-bfca-fb37ce6318c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8f72093f-cccd-4982-bf32-a68a3995cc19}" ma:internalName="TaxCatchAll" ma:showField="CatchAllData" ma:web="da860088-b9d6-4810-bfca-fb37ce6318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9B2C71-DB51-42D5-A477-6B7B745462E1}">
  <ds:schemaRefs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78925d2d-a4a2-44fb-870f-d040f6ae0a06"/>
    <ds:schemaRef ds:uri="da860088-b9d6-4810-bfca-fb37ce6318cc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726786-9EB8-45B2-AAFE-000E6A4B72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8925d2d-a4a2-44fb-870f-d040f6ae0a06"/>
    <ds:schemaRef ds:uri="da860088-b9d6-4810-bfca-fb37ce6318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DD4DDBD-6C96-4593-B2EE-63094891BA5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LEAP Course Container form</Template>
  <TotalTime>14</TotalTime>
  <Words>114</Words>
  <Application>Microsoft Office PowerPoint</Application>
  <PresentationFormat>Widescreen</PresentationFormat>
  <Paragraphs>46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King's College Hospital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Morrison, Matthew</dc:creator>
  <cp:lastModifiedBy>Morrison, Matthew</cp:lastModifiedBy>
  <cp:revision>1</cp:revision>
  <dcterms:created xsi:type="dcterms:W3CDTF">2024-07-26T10:03:40Z</dcterms:created>
  <dcterms:modified xsi:type="dcterms:W3CDTF">2024-07-26T10:18:23Z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0x0101002E2D9E1DFE8C2446B3A79912E479F02F</vt:lpwstr>
  </property>
  <property fmtid="{D5CDD505-2E9C-101B-9397-08002B2CF9AE}" pid="3" name="MediaServiceImageTags">
    <vt:lpwstr/>
  </property>
</Properties>
</file>