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sldIdLst>
    <p:sldId id="256" r:id="rId6"/>
    <p:sldId id="257" r:id="rId7"/>
    <p:sldId id="259" r:id="rId8"/>
    <p:sldId id="261" r:id="rId9"/>
    <p:sldId id="262" r:id="rId10"/>
    <p:sldId id="263" r:id="rId11"/>
    <p:sldId id="264"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0084"/>
    <a:srgbClr val="009E47"/>
    <a:srgbClr val="52B42E"/>
    <a:srgbClr val="1D5FCE"/>
    <a:srgbClr val="D38A59"/>
    <a:srgbClr val="47563D"/>
    <a:srgbClr val="D48C5B"/>
    <a:srgbClr val="F4AF00"/>
    <a:srgbClr val="14A7D2"/>
    <a:srgbClr val="B800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197"/>
  </p:normalViewPr>
  <p:slideViewPr>
    <p:cSldViewPr snapToGrid="0" snapToObjects="1">
      <p:cViewPr varScale="1">
        <p:scale>
          <a:sx n="93" d="100"/>
          <a:sy n="93" d="100"/>
        </p:scale>
        <p:origin x="27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D4B4C-D57B-524C-BB34-4D8575839C8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0ED432E-E96B-1E4F-965B-DE0A6BD2FA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F19AA8B-FC68-9A4F-A20A-5B3D0739C6BB}"/>
              </a:ext>
            </a:extLst>
          </p:cNvPr>
          <p:cNvSpPr>
            <a:spLocks noGrp="1"/>
          </p:cNvSpPr>
          <p:nvPr>
            <p:ph type="dt" sz="half" idx="10"/>
          </p:nvPr>
        </p:nvSpPr>
        <p:spPr/>
        <p:txBody>
          <a:bodyPr/>
          <a:lstStyle/>
          <a:p>
            <a:fld id="{F4A2A293-7BB3-1240-9071-C7FE0B9A8ABE}" type="datetimeFigureOut">
              <a:rPr lang="en-US" smtClean="0"/>
              <a:t>11/29/2024</a:t>
            </a:fld>
            <a:endParaRPr lang="en-US"/>
          </a:p>
        </p:txBody>
      </p:sp>
      <p:sp>
        <p:nvSpPr>
          <p:cNvPr id="5" name="Footer Placeholder 4">
            <a:extLst>
              <a:ext uri="{FF2B5EF4-FFF2-40B4-BE49-F238E27FC236}">
                <a16:creationId xmlns:a16="http://schemas.microsoft.com/office/drawing/2014/main" id="{F49E984A-3DAC-7C4A-9F20-CB67AD7711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F9FA8D-17CD-4747-AE4C-16466FCF30DF}"/>
              </a:ext>
            </a:extLst>
          </p:cNvPr>
          <p:cNvSpPr>
            <a:spLocks noGrp="1"/>
          </p:cNvSpPr>
          <p:nvPr>
            <p:ph type="sldNum" sz="quarter" idx="12"/>
          </p:nvPr>
        </p:nvSpPr>
        <p:spPr/>
        <p:txBody>
          <a:bodyPr/>
          <a:lstStyle/>
          <a:p>
            <a:fld id="{2D96D8FD-7E27-D24A-B01A-21F53EBA3D9A}" type="slidenum">
              <a:rPr lang="en-US" smtClean="0"/>
              <a:t>‹#›</a:t>
            </a:fld>
            <a:endParaRPr lang="en-US"/>
          </a:p>
        </p:txBody>
      </p:sp>
    </p:spTree>
    <p:extLst>
      <p:ext uri="{BB962C8B-B14F-4D97-AF65-F5344CB8AC3E}">
        <p14:creationId xmlns:p14="http://schemas.microsoft.com/office/powerpoint/2010/main" val="413424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EE93F-15EC-2E4A-845D-B1EA40F4919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E7165ED-1135-C545-BD49-25B3869BBBA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06071B7-A122-C747-A75E-9EB141930174}"/>
              </a:ext>
            </a:extLst>
          </p:cNvPr>
          <p:cNvSpPr>
            <a:spLocks noGrp="1"/>
          </p:cNvSpPr>
          <p:nvPr>
            <p:ph type="dt" sz="half" idx="10"/>
          </p:nvPr>
        </p:nvSpPr>
        <p:spPr/>
        <p:txBody>
          <a:bodyPr/>
          <a:lstStyle/>
          <a:p>
            <a:fld id="{F4A2A293-7BB3-1240-9071-C7FE0B9A8ABE}" type="datetimeFigureOut">
              <a:rPr lang="en-US" smtClean="0"/>
              <a:t>11/29/2024</a:t>
            </a:fld>
            <a:endParaRPr lang="en-US"/>
          </a:p>
        </p:txBody>
      </p:sp>
      <p:sp>
        <p:nvSpPr>
          <p:cNvPr id="5" name="Footer Placeholder 4">
            <a:extLst>
              <a:ext uri="{FF2B5EF4-FFF2-40B4-BE49-F238E27FC236}">
                <a16:creationId xmlns:a16="http://schemas.microsoft.com/office/drawing/2014/main" id="{6ACD258A-5246-E64D-B1CE-61EEBF131D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8A76FD-56E6-5340-8103-919685F04C55}"/>
              </a:ext>
            </a:extLst>
          </p:cNvPr>
          <p:cNvSpPr>
            <a:spLocks noGrp="1"/>
          </p:cNvSpPr>
          <p:nvPr>
            <p:ph type="sldNum" sz="quarter" idx="12"/>
          </p:nvPr>
        </p:nvSpPr>
        <p:spPr/>
        <p:txBody>
          <a:bodyPr/>
          <a:lstStyle/>
          <a:p>
            <a:fld id="{2D96D8FD-7E27-D24A-B01A-21F53EBA3D9A}" type="slidenum">
              <a:rPr lang="en-US" smtClean="0"/>
              <a:t>‹#›</a:t>
            </a:fld>
            <a:endParaRPr lang="en-US"/>
          </a:p>
        </p:txBody>
      </p:sp>
    </p:spTree>
    <p:extLst>
      <p:ext uri="{BB962C8B-B14F-4D97-AF65-F5344CB8AC3E}">
        <p14:creationId xmlns:p14="http://schemas.microsoft.com/office/powerpoint/2010/main" val="1784969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53D1BE-A5C7-5F48-BBFF-89A02EAA17B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A50D770-601F-8244-88B3-8E158B26167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1300097-1F5E-334E-A703-F35446019821}"/>
              </a:ext>
            </a:extLst>
          </p:cNvPr>
          <p:cNvSpPr>
            <a:spLocks noGrp="1"/>
          </p:cNvSpPr>
          <p:nvPr>
            <p:ph type="dt" sz="half" idx="10"/>
          </p:nvPr>
        </p:nvSpPr>
        <p:spPr/>
        <p:txBody>
          <a:bodyPr/>
          <a:lstStyle/>
          <a:p>
            <a:fld id="{F4A2A293-7BB3-1240-9071-C7FE0B9A8ABE}" type="datetimeFigureOut">
              <a:rPr lang="en-US" smtClean="0"/>
              <a:t>11/29/2024</a:t>
            </a:fld>
            <a:endParaRPr lang="en-US"/>
          </a:p>
        </p:txBody>
      </p:sp>
      <p:sp>
        <p:nvSpPr>
          <p:cNvPr id="5" name="Footer Placeholder 4">
            <a:extLst>
              <a:ext uri="{FF2B5EF4-FFF2-40B4-BE49-F238E27FC236}">
                <a16:creationId xmlns:a16="http://schemas.microsoft.com/office/drawing/2014/main" id="{DDAE8783-6369-C944-A257-1607697872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D0D392-1BD5-D946-BBDD-8940ABDBFD17}"/>
              </a:ext>
            </a:extLst>
          </p:cNvPr>
          <p:cNvSpPr>
            <a:spLocks noGrp="1"/>
          </p:cNvSpPr>
          <p:nvPr>
            <p:ph type="sldNum" sz="quarter" idx="12"/>
          </p:nvPr>
        </p:nvSpPr>
        <p:spPr/>
        <p:txBody>
          <a:bodyPr/>
          <a:lstStyle/>
          <a:p>
            <a:fld id="{2D96D8FD-7E27-D24A-B01A-21F53EBA3D9A}" type="slidenum">
              <a:rPr lang="en-US" smtClean="0"/>
              <a:t>‹#›</a:t>
            </a:fld>
            <a:endParaRPr lang="en-US"/>
          </a:p>
        </p:txBody>
      </p:sp>
    </p:spTree>
    <p:extLst>
      <p:ext uri="{BB962C8B-B14F-4D97-AF65-F5344CB8AC3E}">
        <p14:creationId xmlns:p14="http://schemas.microsoft.com/office/powerpoint/2010/main" val="1819700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EDAD7-91ED-9942-8540-4CB1FE64272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33A4262-53CA-9A40-BF54-4DBAD7E27A0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3325DCD-C380-0940-A156-E11352E9DEA1}"/>
              </a:ext>
            </a:extLst>
          </p:cNvPr>
          <p:cNvSpPr>
            <a:spLocks noGrp="1"/>
          </p:cNvSpPr>
          <p:nvPr>
            <p:ph type="dt" sz="half" idx="10"/>
          </p:nvPr>
        </p:nvSpPr>
        <p:spPr/>
        <p:txBody>
          <a:bodyPr/>
          <a:lstStyle/>
          <a:p>
            <a:fld id="{F4A2A293-7BB3-1240-9071-C7FE0B9A8ABE}" type="datetimeFigureOut">
              <a:rPr lang="en-US" smtClean="0"/>
              <a:t>11/29/2024</a:t>
            </a:fld>
            <a:endParaRPr lang="en-US"/>
          </a:p>
        </p:txBody>
      </p:sp>
      <p:sp>
        <p:nvSpPr>
          <p:cNvPr id="5" name="Footer Placeholder 4">
            <a:extLst>
              <a:ext uri="{FF2B5EF4-FFF2-40B4-BE49-F238E27FC236}">
                <a16:creationId xmlns:a16="http://schemas.microsoft.com/office/drawing/2014/main" id="{4388138B-D280-4E4E-8660-A992C949FA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FBD7B8-4947-3944-A736-7D484D3F70F2}"/>
              </a:ext>
            </a:extLst>
          </p:cNvPr>
          <p:cNvSpPr>
            <a:spLocks noGrp="1"/>
          </p:cNvSpPr>
          <p:nvPr>
            <p:ph type="sldNum" sz="quarter" idx="12"/>
          </p:nvPr>
        </p:nvSpPr>
        <p:spPr/>
        <p:txBody>
          <a:bodyPr/>
          <a:lstStyle/>
          <a:p>
            <a:fld id="{2D96D8FD-7E27-D24A-B01A-21F53EBA3D9A}" type="slidenum">
              <a:rPr lang="en-US" smtClean="0"/>
              <a:t>‹#›</a:t>
            </a:fld>
            <a:endParaRPr lang="en-US"/>
          </a:p>
        </p:txBody>
      </p:sp>
    </p:spTree>
    <p:extLst>
      <p:ext uri="{BB962C8B-B14F-4D97-AF65-F5344CB8AC3E}">
        <p14:creationId xmlns:p14="http://schemas.microsoft.com/office/powerpoint/2010/main" val="3103018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7E53F-3553-A046-BEFA-7F542300679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62F01A7-91E7-A04F-8E0E-298676581E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F308DC5-B77F-E34B-AD94-0388503A05AF}"/>
              </a:ext>
            </a:extLst>
          </p:cNvPr>
          <p:cNvSpPr>
            <a:spLocks noGrp="1"/>
          </p:cNvSpPr>
          <p:nvPr>
            <p:ph type="dt" sz="half" idx="10"/>
          </p:nvPr>
        </p:nvSpPr>
        <p:spPr/>
        <p:txBody>
          <a:bodyPr/>
          <a:lstStyle/>
          <a:p>
            <a:fld id="{F4A2A293-7BB3-1240-9071-C7FE0B9A8ABE}" type="datetimeFigureOut">
              <a:rPr lang="en-US" smtClean="0"/>
              <a:t>11/29/2024</a:t>
            </a:fld>
            <a:endParaRPr lang="en-US"/>
          </a:p>
        </p:txBody>
      </p:sp>
      <p:sp>
        <p:nvSpPr>
          <p:cNvPr id="5" name="Footer Placeholder 4">
            <a:extLst>
              <a:ext uri="{FF2B5EF4-FFF2-40B4-BE49-F238E27FC236}">
                <a16:creationId xmlns:a16="http://schemas.microsoft.com/office/drawing/2014/main" id="{59251203-D7E3-4042-B0C8-FC2C071A13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EED6C9-8C31-E645-AE7C-9C448EDBB87F}"/>
              </a:ext>
            </a:extLst>
          </p:cNvPr>
          <p:cNvSpPr>
            <a:spLocks noGrp="1"/>
          </p:cNvSpPr>
          <p:nvPr>
            <p:ph type="sldNum" sz="quarter" idx="12"/>
          </p:nvPr>
        </p:nvSpPr>
        <p:spPr/>
        <p:txBody>
          <a:bodyPr/>
          <a:lstStyle/>
          <a:p>
            <a:fld id="{2D96D8FD-7E27-D24A-B01A-21F53EBA3D9A}" type="slidenum">
              <a:rPr lang="en-US" smtClean="0"/>
              <a:t>‹#›</a:t>
            </a:fld>
            <a:endParaRPr lang="en-US"/>
          </a:p>
        </p:txBody>
      </p:sp>
    </p:spTree>
    <p:extLst>
      <p:ext uri="{BB962C8B-B14F-4D97-AF65-F5344CB8AC3E}">
        <p14:creationId xmlns:p14="http://schemas.microsoft.com/office/powerpoint/2010/main" val="1491961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DDB52-7770-3A48-AE0C-18AC2D355DA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F4EA952-0D10-1548-961D-440C0AE42EB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3EDBA8D-57D0-D649-AD6F-34DD5869AAE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C14E01F-7162-5749-952F-F3D530A18061}"/>
              </a:ext>
            </a:extLst>
          </p:cNvPr>
          <p:cNvSpPr>
            <a:spLocks noGrp="1"/>
          </p:cNvSpPr>
          <p:nvPr>
            <p:ph type="dt" sz="half" idx="10"/>
          </p:nvPr>
        </p:nvSpPr>
        <p:spPr/>
        <p:txBody>
          <a:bodyPr/>
          <a:lstStyle/>
          <a:p>
            <a:fld id="{F4A2A293-7BB3-1240-9071-C7FE0B9A8ABE}" type="datetimeFigureOut">
              <a:rPr lang="en-US" smtClean="0"/>
              <a:t>11/29/2024</a:t>
            </a:fld>
            <a:endParaRPr lang="en-US"/>
          </a:p>
        </p:txBody>
      </p:sp>
      <p:sp>
        <p:nvSpPr>
          <p:cNvPr id="6" name="Footer Placeholder 5">
            <a:extLst>
              <a:ext uri="{FF2B5EF4-FFF2-40B4-BE49-F238E27FC236}">
                <a16:creationId xmlns:a16="http://schemas.microsoft.com/office/drawing/2014/main" id="{A75A35E4-9BD0-E149-8FE7-CF5E39319F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4AD4A2-8E47-AB44-A844-C023BCD3406F}"/>
              </a:ext>
            </a:extLst>
          </p:cNvPr>
          <p:cNvSpPr>
            <a:spLocks noGrp="1"/>
          </p:cNvSpPr>
          <p:nvPr>
            <p:ph type="sldNum" sz="quarter" idx="12"/>
          </p:nvPr>
        </p:nvSpPr>
        <p:spPr/>
        <p:txBody>
          <a:bodyPr/>
          <a:lstStyle/>
          <a:p>
            <a:fld id="{2D96D8FD-7E27-D24A-B01A-21F53EBA3D9A}" type="slidenum">
              <a:rPr lang="en-US" smtClean="0"/>
              <a:t>‹#›</a:t>
            </a:fld>
            <a:endParaRPr lang="en-US"/>
          </a:p>
        </p:txBody>
      </p:sp>
    </p:spTree>
    <p:extLst>
      <p:ext uri="{BB962C8B-B14F-4D97-AF65-F5344CB8AC3E}">
        <p14:creationId xmlns:p14="http://schemas.microsoft.com/office/powerpoint/2010/main" val="3565204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E8863-2C99-9A43-98BF-48AFF295F06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52A8D3F-D440-4043-9018-E2C6C5CF20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9AC7B9C-B904-3149-B0DB-F6D44A10F44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8F0E34B-489B-C248-8677-F820925790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F94F7C1-E732-5842-8868-052947EB16C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969132F-97B3-B54C-8F91-FE8CA8575AD4}"/>
              </a:ext>
            </a:extLst>
          </p:cNvPr>
          <p:cNvSpPr>
            <a:spLocks noGrp="1"/>
          </p:cNvSpPr>
          <p:nvPr>
            <p:ph type="dt" sz="half" idx="10"/>
          </p:nvPr>
        </p:nvSpPr>
        <p:spPr/>
        <p:txBody>
          <a:bodyPr/>
          <a:lstStyle/>
          <a:p>
            <a:fld id="{F4A2A293-7BB3-1240-9071-C7FE0B9A8ABE}" type="datetimeFigureOut">
              <a:rPr lang="en-US" smtClean="0"/>
              <a:t>11/29/2024</a:t>
            </a:fld>
            <a:endParaRPr lang="en-US"/>
          </a:p>
        </p:txBody>
      </p:sp>
      <p:sp>
        <p:nvSpPr>
          <p:cNvPr id="8" name="Footer Placeholder 7">
            <a:extLst>
              <a:ext uri="{FF2B5EF4-FFF2-40B4-BE49-F238E27FC236}">
                <a16:creationId xmlns:a16="http://schemas.microsoft.com/office/drawing/2014/main" id="{8ECEC363-5107-E648-930A-A3184430357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340655-50E7-E445-B170-B682A5C7B8F3}"/>
              </a:ext>
            </a:extLst>
          </p:cNvPr>
          <p:cNvSpPr>
            <a:spLocks noGrp="1"/>
          </p:cNvSpPr>
          <p:nvPr>
            <p:ph type="sldNum" sz="quarter" idx="12"/>
          </p:nvPr>
        </p:nvSpPr>
        <p:spPr/>
        <p:txBody>
          <a:bodyPr/>
          <a:lstStyle/>
          <a:p>
            <a:fld id="{2D96D8FD-7E27-D24A-B01A-21F53EBA3D9A}" type="slidenum">
              <a:rPr lang="en-US" smtClean="0"/>
              <a:t>‹#›</a:t>
            </a:fld>
            <a:endParaRPr lang="en-US"/>
          </a:p>
        </p:txBody>
      </p:sp>
    </p:spTree>
    <p:extLst>
      <p:ext uri="{BB962C8B-B14F-4D97-AF65-F5344CB8AC3E}">
        <p14:creationId xmlns:p14="http://schemas.microsoft.com/office/powerpoint/2010/main" val="11677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03F18-13B7-3140-82FE-258BDF26D6E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FB27238-D397-D84D-9B00-A508F8FEB889}"/>
              </a:ext>
            </a:extLst>
          </p:cNvPr>
          <p:cNvSpPr>
            <a:spLocks noGrp="1"/>
          </p:cNvSpPr>
          <p:nvPr>
            <p:ph type="dt" sz="half" idx="10"/>
          </p:nvPr>
        </p:nvSpPr>
        <p:spPr/>
        <p:txBody>
          <a:bodyPr/>
          <a:lstStyle/>
          <a:p>
            <a:fld id="{F4A2A293-7BB3-1240-9071-C7FE0B9A8ABE}" type="datetimeFigureOut">
              <a:rPr lang="en-US" smtClean="0"/>
              <a:t>11/29/2024</a:t>
            </a:fld>
            <a:endParaRPr lang="en-US"/>
          </a:p>
        </p:txBody>
      </p:sp>
      <p:sp>
        <p:nvSpPr>
          <p:cNvPr id="4" name="Footer Placeholder 3">
            <a:extLst>
              <a:ext uri="{FF2B5EF4-FFF2-40B4-BE49-F238E27FC236}">
                <a16:creationId xmlns:a16="http://schemas.microsoft.com/office/drawing/2014/main" id="{3C5AD8C5-8F95-FA4C-829D-64A4FB6B7B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FC071A-2A0D-B446-8E5C-CAB9B916FFB1}"/>
              </a:ext>
            </a:extLst>
          </p:cNvPr>
          <p:cNvSpPr>
            <a:spLocks noGrp="1"/>
          </p:cNvSpPr>
          <p:nvPr>
            <p:ph type="sldNum" sz="quarter" idx="12"/>
          </p:nvPr>
        </p:nvSpPr>
        <p:spPr/>
        <p:txBody>
          <a:bodyPr/>
          <a:lstStyle/>
          <a:p>
            <a:fld id="{2D96D8FD-7E27-D24A-B01A-21F53EBA3D9A}" type="slidenum">
              <a:rPr lang="en-US" smtClean="0"/>
              <a:t>‹#›</a:t>
            </a:fld>
            <a:endParaRPr lang="en-US"/>
          </a:p>
        </p:txBody>
      </p:sp>
    </p:spTree>
    <p:extLst>
      <p:ext uri="{BB962C8B-B14F-4D97-AF65-F5344CB8AC3E}">
        <p14:creationId xmlns:p14="http://schemas.microsoft.com/office/powerpoint/2010/main" val="1269712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179CC2-588C-0648-A67A-B3F6F720D06B}"/>
              </a:ext>
            </a:extLst>
          </p:cNvPr>
          <p:cNvSpPr>
            <a:spLocks noGrp="1"/>
          </p:cNvSpPr>
          <p:nvPr>
            <p:ph type="dt" sz="half" idx="10"/>
          </p:nvPr>
        </p:nvSpPr>
        <p:spPr/>
        <p:txBody>
          <a:bodyPr/>
          <a:lstStyle/>
          <a:p>
            <a:fld id="{F4A2A293-7BB3-1240-9071-C7FE0B9A8ABE}" type="datetimeFigureOut">
              <a:rPr lang="en-US" smtClean="0"/>
              <a:t>11/29/2024</a:t>
            </a:fld>
            <a:endParaRPr lang="en-US"/>
          </a:p>
        </p:txBody>
      </p:sp>
      <p:sp>
        <p:nvSpPr>
          <p:cNvPr id="3" name="Footer Placeholder 2">
            <a:extLst>
              <a:ext uri="{FF2B5EF4-FFF2-40B4-BE49-F238E27FC236}">
                <a16:creationId xmlns:a16="http://schemas.microsoft.com/office/drawing/2014/main" id="{66D5024C-083C-B941-8A54-E4385B0446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B105C79-09DC-3B4D-9D7C-184115A22E53}"/>
              </a:ext>
            </a:extLst>
          </p:cNvPr>
          <p:cNvSpPr>
            <a:spLocks noGrp="1"/>
          </p:cNvSpPr>
          <p:nvPr>
            <p:ph type="sldNum" sz="quarter" idx="12"/>
          </p:nvPr>
        </p:nvSpPr>
        <p:spPr/>
        <p:txBody>
          <a:bodyPr/>
          <a:lstStyle/>
          <a:p>
            <a:fld id="{2D96D8FD-7E27-D24A-B01A-21F53EBA3D9A}" type="slidenum">
              <a:rPr lang="en-US" smtClean="0"/>
              <a:t>‹#›</a:t>
            </a:fld>
            <a:endParaRPr lang="en-US"/>
          </a:p>
        </p:txBody>
      </p:sp>
    </p:spTree>
    <p:extLst>
      <p:ext uri="{BB962C8B-B14F-4D97-AF65-F5344CB8AC3E}">
        <p14:creationId xmlns:p14="http://schemas.microsoft.com/office/powerpoint/2010/main" val="3074307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0D2AA-F45B-9C45-A9BB-30A61154E09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C1A782D-F75B-8F46-BD7B-966C570BE8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B3D20F3-E93B-9C43-B2F2-A53DC8353F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F274251-3DCB-D243-8AD5-DAE302731592}"/>
              </a:ext>
            </a:extLst>
          </p:cNvPr>
          <p:cNvSpPr>
            <a:spLocks noGrp="1"/>
          </p:cNvSpPr>
          <p:nvPr>
            <p:ph type="dt" sz="half" idx="10"/>
          </p:nvPr>
        </p:nvSpPr>
        <p:spPr/>
        <p:txBody>
          <a:bodyPr/>
          <a:lstStyle/>
          <a:p>
            <a:fld id="{F4A2A293-7BB3-1240-9071-C7FE0B9A8ABE}" type="datetimeFigureOut">
              <a:rPr lang="en-US" smtClean="0"/>
              <a:t>11/29/2024</a:t>
            </a:fld>
            <a:endParaRPr lang="en-US"/>
          </a:p>
        </p:txBody>
      </p:sp>
      <p:sp>
        <p:nvSpPr>
          <p:cNvPr id="6" name="Footer Placeholder 5">
            <a:extLst>
              <a:ext uri="{FF2B5EF4-FFF2-40B4-BE49-F238E27FC236}">
                <a16:creationId xmlns:a16="http://schemas.microsoft.com/office/drawing/2014/main" id="{5E8130C9-26C2-6246-9EBB-636946496E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C3CE53-6F8F-4D42-93FF-37515BF8E88C}"/>
              </a:ext>
            </a:extLst>
          </p:cNvPr>
          <p:cNvSpPr>
            <a:spLocks noGrp="1"/>
          </p:cNvSpPr>
          <p:nvPr>
            <p:ph type="sldNum" sz="quarter" idx="12"/>
          </p:nvPr>
        </p:nvSpPr>
        <p:spPr/>
        <p:txBody>
          <a:bodyPr/>
          <a:lstStyle/>
          <a:p>
            <a:fld id="{2D96D8FD-7E27-D24A-B01A-21F53EBA3D9A}" type="slidenum">
              <a:rPr lang="en-US" smtClean="0"/>
              <a:t>‹#›</a:t>
            </a:fld>
            <a:endParaRPr lang="en-US"/>
          </a:p>
        </p:txBody>
      </p:sp>
    </p:spTree>
    <p:extLst>
      <p:ext uri="{BB962C8B-B14F-4D97-AF65-F5344CB8AC3E}">
        <p14:creationId xmlns:p14="http://schemas.microsoft.com/office/powerpoint/2010/main" val="733914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E9799-7F96-F147-AB75-CC4CAC9EC18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B6AF4E4-7D0A-5740-9CEF-8B68F37919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88DE9C4-3EDD-6F47-A8F4-BB9EA1CD05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E9FE87B-3F07-5B41-BACD-541B94F47821}"/>
              </a:ext>
            </a:extLst>
          </p:cNvPr>
          <p:cNvSpPr>
            <a:spLocks noGrp="1"/>
          </p:cNvSpPr>
          <p:nvPr>
            <p:ph type="dt" sz="half" idx="10"/>
          </p:nvPr>
        </p:nvSpPr>
        <p:spPr/>
        <p:txBody>
          <a:bodyPr/>
          <a:lstStyle/>
          <a:p>
            <a:fld id="{F4A2A293-7BB3-1240-9071-C7FE0B9A8ABE}" type="datetimeFigureOut">
              <a:rPr lang="en-US" smtClean="0"/>
              <a:t>11/29/2024</a:t>
            </a:fld>
            <a:endParaRPr lang="en-US"/>
          </a:p>
        </p:txBody>
      </p:sp>
      <p:sp>
        <p:nvSpPr>
          <p:cNvPr id="6" name="Footer Placeholder 5">
            <a:extLst>
              <a:ext uri="{FF2B5EF4-FFF2-40B4-BE49-F238E27FC236}">
                <a16:creationId xmlns:a16="http://schemas.microsoft.com/office/drawing/2014/main" id="{AA73AE93-540F-B046-A401-190E0E36EF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46B648-45F7-F74F-82F5-98E8A88B1D5F}"/>
              </a:ext>
            </a:extLst>
          </p:cNvPr>
          <p:cNvSpPr>
            <a:spLocks noGrp="1"/>
          </p:cNvSpPr>
          <p:nvPr>
            <p:ph type="sldNum" sz="quarter" idx="12"/>
          </p:nvPr>
        </p:nvSpPr>
        <p:spPr/>
        <p:txBody>
          <a:bodyPr/>
          <a:lstStyle/>
          <a:p>
            <a:fld id="{2D96D8FD-7E27-D24A-B01A-21F53EBA3D9A}" type="slidenum">
              <a:rPr lang="en-US" smtClean="0"/>
              <a:t>‹#›</a:t>
            </a:fld>
            <a:endParaRPr lang="en-US"/>
          </a:p>
        </p:txBody>
      </p:sp>
    </p:spTree>
    <p:extLst>
      <p:ext uri="{BB962C8B-B14F-4D97-AF65-F5344CB8AC3E}">
        <p14:creationId xmlns:p14="http://schemas.microsoft.com/office/powerpoint/2010/main" val="3520636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B32ABC-F360-D54C-8C18-E7FEB0F6D1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FFD0645-1E93-6C41-80F5-97BED2EF64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C45F8E5-A43E-7249-97B7-77813C0722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A2A293-7BB3-1240-9071-C7FE0B9A8ABE}" type="datetimeFigureOut">
              <a:rPr lang="en-US" smtClean="0"/>
              <a:t>11/29/2024</a:t>
            </a:fld>
            <a:endParaRPr lang="en-US"/>
          </a:p>
        </p:txBody>
      </p:sp>
      <p:sp>
        <p:nvSpPr>
          <p:cNvPr id="5" name="Footer Placeholder 4">
            <a:extLst>
              <a:ext uri="{FF2B5EF4-FFF2-40B4-BE49-F238E27FC236}">
                <a16:creationId xmlns:a16="http://schemas.microsoft.com/office/drawing/2014/main" id="{AB5F666B-E46C-6D4D-BD3C-660C0E5BAF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1F195A-99ED-114C-942C-AF52CE0121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96D8FD-7E27-D24A-B01A-21F53EBA3D9A}" type="slidenum">
              <a:rPr lang="en-US" smtClean="0"/>
              <a:t>‹#›</a:t>
            </a:fld>
            <a:endParaRPr lang="en-US"/>
          </a:p>
        </p:txBody>
      </p:sp>
    </p:spTree>
    <p:extLst>
      <p:ext uri="{BB962C8B-B14F-4D97-AF65-F5344CB8AC3E}">
        <p14:creationId xmlns:p14="http://schemas.microsoft.com/office/powerpoint/2010/main" val="4054206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D5FCE"/>
        </a:solidFill>
        <a:effectLst/>
      </p:bgPr>
    </p:bg>
    <p:spTree>
      <p:nvGrpSpPr>
        <p:cNvPr id="1" name=""/>
        <p:cNvGrpSpPr/>
        <p:nvPr/>
      </p:nvGrpSpPr>
      <p:grpSpPr>
        <a:xfrm>
          <a:off x="0" y="0"/>
          <a:ext cx="0" cy="0"/>
          <a:chOff x="0" y="0"/>
          <a:chExt cx="0" cy="0"/>
        </a:xfrm>
      </p:grpSpPr>
      <p:pic>
        <p:nvPicPr>
          <p:cNvPr id="5" name="Picture 4" descr="A picture containing text, bus&#10;&#10;Description automatically generated">
            <a:extLst>
              <a:ext uri="{FF2B5EF4-FFF2-40B4-BE49-F238E27FC236}">
                <a16:creationId xmlns:a16="http://schemas.microsoft.com/office/drawing/2014/main" id="{D783E88C-DFA8-FD40-86B2-158CBE20E9BD}"/>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127635" y="-1"/>
            <a:ext cx="11850950" cy="4828833"/>
          </a:xfrm>
          <a:prstGeom prst="rect">
            <a:avLst/>
          </a:prstGeom>
          <a:solidFill>
            <a:srgbClr val="D38A59"/>
          </a:solidFill>
        </p:spPr>
      </p:pic>
      <p:graphicFrame>
        <p:nvGraphicFramePr>
          <p:cNvPr id="6" name="Table 6">
            <a:extLst>
              <a:ext uri="{FF2B5EF4-FFF2-40B4-BE49-F238E27FC236}">
                <a16:creationId xmlns:a16="http://schemas.microsoft.com/office/drawing/2014/main" id="{608F3B13-3B80-8548-B514-E1AD54BDB322}"/>
              </a:ext>
            </a:extLst>
          </p:cNvPr>
          <p:cNvGraphicFramePr>
            <a:graphicFrameLocks noGrp="1"/>
          </p:cNvGraphicFramePr>
          <p:nvPr>
            <p:extLst>
              <p:ext uri="{D42A27DB-BD31-4B8C-83A1-F6EECF244321}">
                <p14:modId xmlns:p14="http://schemas.microsoft.com/office/powerpoint/2010/main" val="3120132583"/>
              </p:ext>
            </p:extLst>
          </p:nvPr>
        </p:nvGraphicFramePr>
        <p:xfrm>
          <a:off x="2032000" y="5645628"/>
          <a:ext cx="8127999" cy="741680"/>
        </p:xfrm>
        <a:graphic>
          <a:graphicData uri="http://schemas.openxmlformats.org/drawingml/2006/table">
            <a:tbl>
              <a:tblPr firstRow="1" bandRow="1">
                <a:tableStyleId>{21E4AEA4-8DFA-4A89-87EB-49C32662AFE0}</a:tableStyleId>
              </a:tblPr>
              <a:tblGrid>
                <a:gridCol w="2709333">
                  <a:extLst>
                    <a:ext uri="{9D8B030D-6E8A-4147-A177-3AD203B41FA5}">
                      <a16:colId xmlns:a16="http://schemas.microsoft.com/office/drawing/2014/main" val="1940995666"/>
                    </a:ext>
                  </a:extLst>
                </a:gridCol>
                <a:gridCol w="2709333">
                  <a:extLst>
                    <a:ext uri="{9D8B030D-6E8A-4147-A177-3AD203B41FA5}">
                      <a16:colId xmlns:a16="http://schemas.microsoft.com/office/drawing/2014/main" val="1279011074"/>
                    </a:ext>
                  </a:extLst>
                </a:gridCol>
                <a:gridCol w="2709333">
                  <a:extLst>
                    <a:ext uri="{9D8B030D-6E8A-4147-A177-3AD203B41FA5}">
                      <a16:colId xmlns:a16="http://schemas.microsoft.com/office/drawing/2014/main" val="2940559661"/>
                    </a:ext>
                  </a:extLst>
                </a:gridCol>
              </a:tblGrid>
              <a:tr h="370840">
                <a:tc>
                  <a:txBody>
                    <a:bodyPr/>
                    <a:lstStyle/>
                    <a:p>
                      <a:r>
                        <a:rPr lang="en-US" dirty="0"/>
                        <a:t>Full name</a:t>
                      </a:r>
                    </a:p>
                  </a:txBody>
                  <a:tcPr>
                    <a:solidFill>
                      <a:schemeClr val="accent1">
                        <a:lumMod val="50000"/>
                      </a:schemeClr>
                    </a:solidFill>
                  </a:tcPr>
                </a:tc>
                <a:tc>
                  <a:txBody>
                    <a:bodyPr/>
                    <a:lstStyle/>
                    <a:p>
                      <a:r>
                        <a:rPr lang="en-US" dirty="0"/>
                        <a:t>Manager name</a:t>
                      </a:r>
                    </a:p>
                  </a:txBody>
                  <a:tcPr>
                    <a:solidFill>
                      <a:schemeClr val="accent1">
                        <a:lumMod val="50000"/>
                      </a:schemeClr>
                    </a:solidFill>
                  </a:tcPr>
                </a:tc>
                <a:tc>
                  <a:txBody>
                    <a:bodyPr/>
                    <a:lstStyle/>
                    <a:p>
                      <a:r>
                        <a:rPr lang="en-US" dirty="0"/>
                        <a:t>Date of appraisal</a:t>
                      </a:r>
                    </a:p>
                  </a:txBody>
                  <a:tcPr>
                    <a:solidFill>
                      <a:schemeClr val="accent1">
                        <a:lumMod val="50000"/>
                      </a:schemeClr>
                    </a:solidFill>
                  </a:tcPr>
                </a:tc>
                <a:extLst>
                  <a:ext uri="{0D108BD9-81ED-4DB2-BD59-A6C34878D82A}">
                    <a16:rowId xmlns:a16="http://schemas.microsoft.com/office/drawing/2014/main" val="3416148725"/>
                  </a:ext>
                </a:extLst>
              </a:tr>
              <a:tr h="370840">
                <a:tc>
                  <a:txBody>
                    <a:bodyPr/>
                    <a:lstStyle/>
                    <a:p>
                      <a:r>
                        <a:rPr lang="en-US"/>
                        <a:t>xxxx</a:t>
                      </a:r>
                      <a:endParaRPr lang="en-US" dirty="0"/>
                    </a:p>
                  </a:txBody>
                  <a:tcPr>
                    <a:solidFill>
                      <a:schemeClr val="accent1">
                        <a:lumMod val="20000"/>
                        <a:lumOff val="80000"/>
                      </a:schemeClr>
                    </a:solidFill>
                  </a:tcPr>
                </a:tc>
                <a:tc>
                  <a:txBody>
                    <a:bodyPr/>
                    <a:lstStyle/>
                    <a:p>
                      <a:endParaRPr lang="en-US" dirty="0"/>
                    </a:p>
                  </a:txBody>
                  <a:tcPr>
                    <a:solidFill>
                      <a:schemeClr val="accent1">
                        <a:lumMod val="20000"/>
                        <a:lumOff val="80000"/>
                      </a:schemeClr>
                    </a:solidFill>
                  </a:tcPr>
                </a:tc>
                <a:tc>
                  <a:txBody>
                    <a:bodyPr/>
                    <a:lstStyle/>
                    <a:p>
                      <a:endParaRPr lang="en-US" dirty="0"/>
                    </a:p>
                  </a:txBody>
                  <a:tcPr>
                    <a:solidFill>
                      <a:schemeClr val="accent1">
                        <a:lumMod val="20000"/>
                        <a:lumOff val="80000"/>
                      </a:schemeClr>
                    </a:solidFill>
                  </a:tcPr>
                </a:tc>
                <a:extLst>
                  <a:ext uri="{0D108BD9-81ED-4DB2-BD59-A6C34878D82A}">
                    <a16:rowId xmlns:a16="http://schemas.microsoft.com/office/drawing/2014/main" val="2687991935"/>
                  </a:ext>
                </a:extLst>
              </a:tr>
            </a:tbl>
          </a:graphicData>
        </a:graphic>
      </p:graphicFrame>
      <p:sp>
        <p:nvSpPr>
          <p:cNvPr id="7" name="TextBox 6">
            <a:extLst>
              <a:ext uri="{FF2B5EF4-FFF2-40B4-BE49-F238E27FC236}">
                <a16:creationId xmlns:a16="http://schemas.microsoft.com/office/drawing/2014/main" id="{678C0388-7492-1C41-ABEC-143E9D7BB4A2}"/>
              </a:ext>
            </a:extLst>
          </p:cNvPr>
          <p:cNvSpPr txBox="1"/>
          <p:nvPr/>
        </p:nvSpPr>
        <p:spPr>
          <a:xfrm>
            <a:off x="4849760" y="5006398"/>
            <a:ext cx="2492478" cy="461665"/>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cs typeface="Arial" panose="020B0604020202020204" pitchFamily="34" charset="0"/>
              </a:rPr>
              <a:t>2024 Appraisal</a:t>
            </a:r>
          </a:p>
        </p:txBody>
      </p:sp>
    </p:spTree>
    <p:extLst>
      <p:ext uri="{BB962C8B-B14F-4D97-AF65-F5344CB8AC3E}">
        <p14:creationId xmlns:p14="http://schemas.microsoft.com/office/powerpoint/2010/main" val="1512369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AFFC5-F6CD-9144-ABB5-C0BCF9C96470}"/>
              </a:ext>
            </a:extLst>
          </p:cNvPr>
          <p:cNvSpPr>
            <a:spLocks noGrp="1"/>
          </p:cNvSpPr>
          <p:nvPr>
            <p:ph type="title"/>
          </p:nvPr>
        </p:nvSpPr>
        <p:spPr>
          <a:xfrm>
            <a:off x="0" y="1"/>
            <a:ext cx="12192000" cy="530942"/>
          </a:xfrm>
          <a:solidFill>
            <a:schemeClr val="accent1">
              <a:lumMod val="75000"/>
            </a:schemeClr>
          </a:solidFill>
        </p:spPr>
        <p:txBody>
          <a:bodyPr>
            <a:normAutofit/>
          </a:bodyPr>
          <a:lstStyle/>
          <a:p>
            <a:r>
              <a:rPr lang="en-US" sz="2000" b="1" dirty="0">
                <a:solidFill>
                  <a:schemeClr val="bg1"/>
                </a:solidFill>
                <a:latin typeface="Arial" panose="020B0604020202020204" pitchFamily="34" charset="0"/>
                <a:cs typeface="Arial" panose="020B0604020202020204" pitchFamily="34" charset="0"/>
              </a:rPr>
              <a:t>Appraisal 2024</a:t>
            </a:r>
          </a:p>
        </p:txBody>
      </p:sp>
      <p:sp>
        <p:nvSpPr>
          <p:cNvPr id="4" name="Right Triangle 3">
            <a:extLst>
              <a:ext uri="{FF2B5EF4-FFF2-40B4-BE49-F238E27FC236}">
                <a16:creationId xmlns:a16="http://schemas.microsoft.com/office/drawing/2014/main" id="{AE478BAA-E7A0-AC43-B3A2-101C59A1C06C}"/>
              </a:ext>
            </a:extLst>
          </p:cNvPr>
          <p:cNvSpPr/>
          <p:nvPr/>
        </p:nvSpPr>
        <p:spPr>
          <a:xfrm rot="10800000">
            <a:off x="10663085" y="448238"/>
            <a:ext cx="501445" cy="486697"/>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DEEE639-4758-8744-9222-D49707C5FEF6}"/>
              </a:ext>
            </a:extLst>
          </p:cNvPr>
          <p:cNvSpPr txBox="1"/>
          <p:nvPr/>
        </p:nvSpPr>
        <p:spPr>
          <a:xfrm>
            <a:off x="265471" y="934935"/>
            <a:ext cx="11572633" cy="1631216"/>
          </a:xfrm>
          <a:prstGeom prst="rect">
            <a:avLst/>
          </a:prstGeom>
          <a:noFill/>
        </p:spPr>
        <p:txBody>
          <a:bodyPr wrap="square">
            <a:spAutoFit/>
          </a:bodyPr>
          <a:lstStyle/>
          <a:p>
            <a:r>
              <a:rPr lang="en-GB" sz="4400" b="1" dirty="0">
                <a:solidFill>
                  <a:schemeClr val="accent1">
                    <a:lumMod val="75000"/>
                  </a:schemeClr>
                </a:solidFill>
                <a:effectLst/>
                <a:latin typeface="Arial" panose="020B0604020202020204" pitchFamily="34" charset="0"/>
                <a:cs typeface="Arial" panose="020B0604020202020204" pitchFamily="34" charset="0"/>
              </a:rPr>
              <a:t>How has the year been? </a:t>
            </a:r>
            <a:endParaRPr lang="en-GB" sz="1400" dirty="0">
              <a:solidFill>
                <a:schemeClr val="accent1">
                  <a:lumMod val="75000"/>
                </a:schemeClr>
              </a:solidFill>
              <a:effectLst/>
              <a:latin typeface="Arial" panose="020B0604020202020204" pitchFamily="34" charset="0"/>
              <a:cs typeface="Arial" panose="020B0604020202020204" pitchFamily="34" charset="0"/>
            </a:endParaRPr>
          </a:p>
          <a:p>
            <a:br>
              <a:rPr lang="en-GB" sz="1400" dirty="0">
                <a:effectLst/>
                <a:latin typeface="Arial" panose="020B0604020202020204" pitchFamily="34" charset="0"/>
                <a:cs typeface="Arial" panose="020B0604020202020204" pitchFamily="34" charset="0"/>
              </a:rPr>
            </a:br>
            <a:r>
              <a:rPr lang="en-GB" sz="1400" dirty="0">
                <a:effectLst/>
                <a:latin typeface="Arial" panose="020B0604020202020204" pitchFamily="34" charset="0"/>
                <a:cs typeface="Arial" panose="020B0604020202020204" pitchFamily="34" charset="0"/>
              </a:rPr>
              <a:t>Start the appraisal conversation with a reflection on the last 12 months with a particular focus on personal wellbeing. How has the year been, considering both the things that went well and the things that were more difficult or challenging? How is your wellbeing currently and how have any support interventions (if needed) helped you in your role? What else could be considered? </a:t>
            </a:r>
          </a:p>
        </p:txBody>
      </p:sp>
      <p:sp>
        <p:nvSpPr>
          <p:cNvPr id="7" name="TextBox 6">
            <a:extLst>
              <a:ext uri="{FF2B5EF4-FFF2-40B4-BE49-F238E27FC236}">
                <a16:creationId xmlns:a16="http://schemas.microsoft.com/office/drawing/2014/main" id="{0D34ED62-4588-3F4B-823F-8BA5633E3426}"/>
              </a:ext>
            </a:extLst>
          </p:cNvPr>
          <p:cNvSpPr txBox="1"/>
          <p:nvPr/>
        </p:nvSpPr>
        <p:spPr>
          <a:xfrm>
            <a:off x="265472" y="3369385"/>
            <a:ext cx="11680722" cy="3139321"/>
          </a:xfrm>
          <a:prstGeom prst="rect">
            <a:avLst/>
          </a:prstGeom>
          <a:solidFill>
            <a:schemeClr val="accent1">
              <a:lumMod val="20000"/>
              <a:lumOff val="80000"/>
            </a:schemeClr>
          </a:solidFill>
        </p:spPr>
        <p:txBody>
          <a:bodyPr wrap="square" rtlCol="0">
            <a:spAutoFit/>
          </a:bodyPr>
          <a:lstStyle/>
          <a:p>
            <a:r>
              <a:rPr lang="en-US" b="1" dirty="0">
                <a:latin typeface="Arial" panose="020B0604020202020204" pitchFamily="34" charset="0"/>
                <a:cs typeface="Arial" panose="020B0604020202020204" pitchFamily="34" charset="0"/>
              </a:rPr>
              <a:t>Notes: </a:t>
            </a:r>
          </a:p>
          <a:p>
            <a:endParaRPr lang="en-US"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6761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AFFC5-F6CD-9144-ABB5-C0BCF9C96470}"/>
              </a:ext>
            </a:extLst>
          </p:cNvPr>
          <p:cNvSpPr>
            <a:spLocks noGrp="1"/>
          </p:cNvSpPr>
          <p:nvPr>
            <p:ph type="title"/>
          </p:nvPr>
        </p:nvSpPr>
        <p:spPr>
          <a:xfrm>
            <a:off x="0" y="1"/>
            <a:ext cx="12192000" cy="530942"/>
          </a:xfrm>
          <a:solidFill>
            <a:schemeClr val="accent1">
              <a:lumMod val="75000"/>
            </a:schemeClr>
          </a:solidFill>
          <a:ln>
            <a:solidFill>
              <a:schemeClr val="accent1">
                <a:lumMod val="75000"/>
              </a:schemeClr>
            </a:solidFill>
          </a:ln>
        </p:spPr>
        <p:txBody>
          <a:bodyPr>
            <a:normAutofit/>
          </a:bodyPr>
          <a:lstStyle/>
          <a:p>
            <a:r>
              <a:rPr lang="en-US" sz="2000" b="1" dirty="0">
                <a:solidFill>
                  <a:schemeClr val="bg1"/>
                </a:solidFill>
                <a:latin typeface="Arial" panose="020B0604020202020204" pitchFamily="34" charset="0"/>
                <a:cs typeface="Arial" panose="020B0604020202020204" pitchFamily="34" charset="0"/>
              </a:rPr>
              <a:t>Appraisal 2024</a:t>
            </a:r>
          </a:p>
        </p:txBody>
      </p:sp>
      <p:sp>
        <p:nvSpPr>
          <p:cNvPr id="4" name="Right Triangle 3">
            <a:extLst>
              <a:ext uri="{FF2B5EF4-FFF2-40B4-BE49-F238E27FC236}">
                <a16:creationId xmlns:a16="http://schemas.microsoft.com/office/drawing/2014/main" id="{AE478BAA-E7A0-AC43-B3A2-101C59A1C06C}"/>
              </a:ext>
            </a:extLst>
          </p:cNvPr>
          <p:cNvSpPr/>
          <p:nvPr/>
        </p:nvSpPr>
        <p:spPr>
          <a:xfrm rot="10800000">
            <a:off x="10663085" y="448238"/>
            <a:ext cx="501445" cy="486697"/>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38FE0DF-52DB-5844-A7ED-3B2B5841F878}"/>
              </a:ext>
            </a:extLst>
          </p:cNvPr>
          <p:cNvSpPr txBox="1"/>
          <p:nvPr/>
        </p:nvSpPr>
        <p:spPr>
          <a:xfrm>
            <a:off x="265471" y="934935"/>
            <a:ext cx="11383189" cy="1631216"/>
          </a:xfrm>
          <a:prstGeom prst="rect">
            <a:avLst/>
          </a:prstGeom>
          <a:noFill/>
        </p:spPr>
        <p:txBody>
          <a:bodyPr wrap="square">
            <a:spAutoFit/>
          </a:bodyPr>
          <a:lstStyle/>
          <a:p>
            <a:r>
              <a:rPr lang="en-GB" sz="4400" b="1" dirty="0">
                <a:solidFill>
                  <a:schemeClr val="accent1">
                    <a:lumMod val="75000"/>
                  </a:schemeClr>
                </a:solidFill>
                <a:effectLst/>
                <a:latin typeface="Arial" panose="020B0604020202020204" pitchFamily="34" charset="0"/>
                <a:cs typeface="Arial" panose="020B0604020202020204" pitchFamily="34" charset="0"/>
              </a:rPr>
              <a:t>Review of objectives </a:t>
            </a:r>
            <a:endParaRPr lang="en-GB" sz="1400" dirty="0">
              <a:solidFill>
                <a:schemeClr val="accent1">
                  <a:lumMod val="75000"/>
                </a:schemeClr>
              </a:solidFill>
              <a:effectLst/>
              <a:latin typeface="Arial" panose="020B0604020202020204" pitchFamily="34" charset="0"/>
              <a:cs typeface="Arial" panose="020B0604020202020204" pitchFamily="34" charset="0"/>
            </a:endParaRPr>
          </a:p>
          <a:p>
            <a:br>
              <a:rPr lang="en-GB" sz="1400" dirty="0">
                <a:effectLst/>
                <a:latin typeface="Arial" panose="020B0604020202020204" pitchFamily="34" charset="0"/>
                <a:cs typeface="Arial" panose="020B0604020202020204" pitchFamily="34" charset="0"/>
              </a:rPr>
            </a:br>
            <a:r>
              <a:rPr lang="en-GB" sz="1400" dirty="0">
                <a:effectLst/>
                <a:latin typeface="Arial" panose="020B0604020202020204" pitchFamily="34" charset="0"/>
                <a:cs typeface="Arial" panose="020B0604020202020204" pitchFamily="34" charset="0"/>
              </a:rPr>
              <a:t>Look back at the objectives set at your most recent appraisal and consider how these have been achieved. The purpose of this section is to capture and reflect on key deliverables from the last 12 months. </a:t>
            </a:r>
            <a:r>
              <a:rPr lang="en-GB" sz="1400" dirty="0">
                <a:latin typeface="Arial" panose="020B0604020202020204" pitchFamily="34" charset="0"/>
                <a:cs typeface="Arial" panose="020B0604020202020204" pitchFamily="34" charset="0"/>
              </a:rPr>
              <a:t>What went well? What could be done differently? Does anything need to stop, start or continue into the next 12 months? </a:t>
            </a:r>
            <a:endParaRPr lang="en-GB" sz="1400" dirty="0">
              <a:effectLst/>
              <a:latin typeface="Arial" panose="020B0604020202020204" pitchFamily="34" charset="0"/>
              <a:cs typeface="Arial" panose="020B0604020202020204" pitchFamily="34" charset="0"/>
            </a:endParaRPr>
          </a:p>
        </p:txBody>
      </p:sp>
      <p:graphicFrame>
        <p:nvGraphicFramePr>
          <p:cNvPr id="5" name="Table 8">
            <a:extLst>
              <a:ext uri="{FF2B5EF4-FFF2-40B4-BE49-F238E27FC236}">
                <a16:creationId xmlns:a16="http://schemas.microsoft.com/office/drawing/2014/main" id="{3D14468E-BA7F-5040-9913-AE371BB9A1C1}"/>
              </a:ext>
            </a:extLst>
          </p:cNvPr>
          <p:cNvGraphicFramePr>
            <a:graphicFrameLocks noGrp="1"/>
          </p:cNvGraphicFramePr>
          <p:nvPr>
            <p:extLst>
              <p:ext uri="{D42A27DB-BD31-4B8C-83A1-F6EECF244321}">
                <p14:modId xmlns:p14="http://schemas.microsoft.com/office/powerpoint/2010/main" val="2960371972"/>
              </p:ext>
            </p:extLst>
          </p:nvPr>
        </p:nvGraphicFramePr>
        <p:xfrm>
          <a:off x="265471" y="3108905"/>
          <a:ext cx="11651224" cy="2062480"/>
        </p:xfrm>
        <a:graphic>
          <a:graphicData uri="http://schemas.openxmlformats.org/drawingml/2006/table">
            <a:tbl>
              <a:tblPr firstRow="1" bandRow="1">
                <a:tableStyleId>{21E4AEA4-8DFA-4A89-87EB-49C32662AFE0}</a:tableStyleId>
              </a:tblPr>
              <a:tblGrid>
                <a:gridCol w="2912806">
                  <a:extLst>
                    <a:ext uri="{9D8B030D-6E8A-4147-A177-3AD203B41FA5}">
                      <a16:colId xmlns:a16="http://schemas.microsoft.com/office/drawing/2014/main" val="2430142034"/>
                    </a:ext>
                  </a:extLst>
                </a:gridCol>
                <a:gridCol w="2912806">
                  <a:extLst>
                    <a:ext uri="{9D8B030D-6E8A-4147-A177-3AD203B41FA5}">
                      <a16:colId xmlns:a16="http://schemas.microsoft.com/office/drawing/2014/main" val="2815710569"/>
                    </a:ext>
                  </a:extLst>
                </a:gridCol>
                <a:gridCol w="2912806">
                  <a:extLst>
                    <a:ext uri="{9D8B030D-6E8A-4147-A177-3AD203B41FA5}">
                      <a16:colId xmlns:a16="http://schemas.microsoft.com/office/drawing/2014/main" val="896129488"/>
                    </a:ext>
                  </a:extLst>
                </a:gridCol>
                <a:gridCol w="2912806">
                  <a:extLst>
                    <a:ext uri="{9D8B030D-6E8A-4147-A177-3AD203B41FA5}">
                      <a16:colId xmlns:a16="http://schemas.microsoft.com/office/drawing/2014/main" val="3347796616"/>
                    </a:ext>
                  </a:extLst>
                </a:gridCol>
              </a:tblGrid>
              <a:tr h="370840">
                <a:tc>
                  <a:txBody>
                    <a:bodyPr/>
                    <a:lstStyle/>
                    <a:p>
                      <a:r>
                        <a:rPr lang="en-US" sz="1600" dirty="0"/>
                        <a:t>Previous/ current objectives</a:t>
                      </a:r>
                      <a:endParaRPr lang="en-US" sz="1600" dirty="0">
                        <a:latin typeface="Arial" panose="020B0604020202020204" pitchFamily="34" charset="0"/>
                        <a:cs typeface="Arial" panose="020B0604020202020204" pitchFamily="34" charset="0"/>
                      </a:endParaRPr>
                    </a:p>
                  </a:txBody>
                  <a:tcPr>
                    <a:solidFill>
                      <a:schemeClr val="accent1">
                        <a:lumMod val="75000"/>
                      </a:schemeClr>
                    </a:solidFill>
                  </a:tcPr>
                </a:tc>
                <a:tc>
                  <a:txBody>
                    <a:bodyPr/>
                    <a:lstStyle/>
                    <a:p>
                      <a:r>
                        <a:rPr lang="en-US" sz="1600" dirty="0"/>
                        <a:t>Outcomes</a:t>
                      </a:r>
                      <a:endParaRPr lang="en-US" sz="1600" dirty="0">
                        <a:latin typeface="Arial" panose="020B0604020202020204" pitchFamily="34" charset="0"/>
                        <a:cs typeface="Arial" panose="020B0604020202020204" pitchFamily="34" charset="0"/>
                      </a:endParaRPr>
                    </a:p>
                  </a:txBody>
                  <a:tcPr>
                    <a:solidFill>
                      <a:schemeClr val="accent1">
                        <a:lumMod val="75000"/>
                      </a:schemeClr>
                    </a:solidFill>
                  </a:tcPr>
                </a:tc>
                <a:tc>
                  <a:txBody>
                    <a:bodyPr/>
                    <a:lstStyle/>
                    <a:p>
                      <a:r>
                        <a:rPr lang="en-US" sz="1600" dirty="0"/>
                        <a:t>What went well or could be done differently?</a:t>
                      </a:r>
                      <a:endParaRPr lang="en-US" sz="1600" dirty="0">
                        <a:latin typeface="Arial" panose="020B0604020202020204" pitchFamily="34" charset="0"/>
                        <a:cs typeface="Arial" panose="020B0604020202020204" pitchFamily="34" charset="0"/>
                      </a:endParaRPr>
                    </a:p>
                  </a:txBody>
                  <a:tcPr>
                    <a:solidFill>
                      <a:schemeClr val="accent1">
                        <a:lumMod val="75000"/>
                      </a:schemeClr>
                    </a:solidFill>
                  </a:tcPr>
                </a:tc>
                <a:tc>
                  <a:txBody>
                    <a:bodyPr/>
                    <a:lstStyle/>
                    <a:p>
                      <a:r>
                        <a:rPr lang="en-US" sz="1600" dirty="0"/>
                        <a:t>Does anything need to carry over to this year? </a:t>
                      </a:r>
                      <a:endParaRPr lang="en-US" sz="1600"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133166723"/>
                  </a:ext>
                </a:extLst>
              </a:tr>
              <a:tr h="370840">
                <a:tc>
                  <a:txBody>
                    <a:bodyPr/>
                    <a:lstStyle/>
                    <a:p>
                      <a:endParaRPr lang="en-US" sz="1600"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endParaRPr lang="en-US" sz="1600"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endParaRPr lang="en-US" sz="1600"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endParaRPr lang="en-US" sz="1600"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3732296491"/>
                  </a:ext>
                </a:extLst>
              </a:tr>
              <a:tr h="370840">
                <a:tc>
                  <a:txBody>
                    <a:bodyPr/>
                    <a:lstStyle/>
                    <a:p>
                      <a:endParaRPr lang="en-US" sz="1600" dirty="0">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endParaRPr lang="en-US" sz="1600" dirty="0">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endParaRPr lang="en-US" sz="1600" dirty="0">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endParaRPr lang="en-US" sz="1600" dirty="0">
                        <a:latin typeface="Arial" panose="020B0604020202020204" pitchFamily="34" charset="0"/>
                        <a:cs typeface="Arial" panose="020B0604020202020204" pitchFamily="34" charset="0"/>
                      </a:endParaRPr>
                    </a:p>
                  </a:txBody>
                  <a:tcPr>
                    <a:solidFill>
                      <a:schemeClr val="accent1">
                        <a:lumMod val="20000"/>
                        <a:lumOff val="80000"/>
                      </a:schemeClr>
                    </a:solidFill>
                  </a:tcPr>
                </a:tc>
                <a:extLst>
                  <a:ext uri="{0D108BD9-81ED-4DB2-BD59-A6C34878D82A}">
                    <a16:rowId xmlns:a16="http://schemas.microsoft.com/office/drawing/2014/main" val="2314213365"/>
                  </a:ext>
                </a:extLst>
              </a:tr>
              <a:tr h="370840">
                <a:tc>
                  <a:txBody>
                    <a:bodyPr/>
                    <a:lstStyle/>
                    <a:p>
                      <a:endParaRPr lang="en-US" sz="1600"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endParaRPr lang="en-US" sz="1600"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endParaRPr lang="en-US" sz="1600"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endParaRPr lang="en-US" sz="1600"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29428589"/>
                  </a:ext>
                </a:extLst>
              </a:tr>
              <a:tr h="370840">
                <a:tc>
                  <a:txBody>
                    <a:bodyPr/>
                    <a:lstStyle/>
                    <a:p>
                      <a:endParaRPr lang="en-US" sz="1600" dirty="0">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endParaRPr lang="en-US" sz="1600" dirty="0">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endParaRPr lang="en-US" sz="1600" dirty="0">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endParaRPr lang="en-US" sz="1600" dirty="0">
                        <a:latin typeface="Arial" panose="020B0604020202020204" pitchFamily="34" charset="0"/>
                        <a:cs typeface="Arial" panose="020B0604020202020204" pitchFamily="34" charset="0"/>
                      </a:endParaRPr>
                    </a:p>
                  </a:txBody>
                  <a:tcPr>
                    <a:solidFill>
                      <a:schemeClr val="accent1">
                        <a:lumMod val="20000"/>
                        <a:lumOff val="80000"/>
                      </a:schemeClr>
                    </a:solidFill>
                  </a:tcPr>
                </a:tc>
                <a:extLst>
                  <a:ext uri="{0D108BD9-81ED-4DB2-BD59-A6C34878D82A}">
                    <a16:rowId xmlns:a16="http://schemas.microsoft.com/office/drawing/2014/main" val="2826453127"/>
                  </a:ext>
                </a:extLst>
              </a:tr>
            </a:tbl>
          </a:graphicData>
        </a:graphic>
      </p:graphicFrame>
    </p:spTree>
    <p:extLst>
      <p:ext uri="{BB962C8B-B14F-4D97-AF65-F5344CB8AC3E}">
        <p14:creationId xmlns:p14="http://schemas.microsoft.com/office/powerpoint/2010/main" val="4224967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AFFC5-F6CD-9144-ABB5-C0BCF9C96470}"/>
              </a:ext>
            </a:extLst>
          </p:cNvPr>
          <p:cNvSpPr>
            <a:spLocks noGrp="1"/>
          </p:cNvSpPr>
          <p:nvPr>
            <p:ph type="title"/>
          </p:nvPr>
        </p:nvSpPr>
        <p:spPr>
          <a:xfrm>
            <a:off x="0" y="1"/>
            <a:ext cx="12192000" cy="530942"/>
          </a:xfrm>
          <a:solidFill>
            <a:schemeClr val="accent1">
              <a:lumMod val="75000"/>
            </a:schemeClr>
          </a:solidFill>
        </p:spPr>
        <p:txBody>
          <a:bodyPr>
            <a:normAutofit/>
          </a:bodyPr>
          <a:lstStyle/>
          <a:p>
            <a:r>
              <a:rPr lang="en-US" sz="2000" b="1" dirty="0">
                <a:solidFill>
                  <a:schemeClr val="bg1"/>
                </a:solidFill>
                <a:latin typeface="Arial" panose="020B0604020202020204" pitchFamily="34" charset="0"/>
                <a:cs typeface="Arial" panose="020B0604020202020204" pitchFamily="34" charset="0"/>
              </a:rPr>
              <a:t>Appraisal 2024</a:t>
            </a:r>
          </a:p>
        </p:txBody>
      </p:sp>
      <p:sp>
        <p:nvSpPr>
          <p:cNvPr id="4" name="Right Triangle 3">
            <a:extLst>
              <a:ext uri="{FF2B5EF4-FFF2-40B4-BE49-F238E27FC236}">
                <a16:creationId xmlns:a16="http://schemas.microsoft.com/office/drawing/2014/main" id="{AE478BAA-E7A0-AC43-B3A2-101C59A1C06C}"/>
              </a:ext>
            </a:extLst>
          </p:cNvPr>
          <p:cNvSpPr/>
          <p:nvPr/>
        </p:nvSpPr>
        <p:spPr>
          <a:xfrm rot="10800000">
            <a:off x="10663085" y="448238"/>
            <a:ext cx="501445" cy="486697"/>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3527A4E-635F-D344-BA25-306CF1A962E3}"/>
              </a:ext>
            </a:extLst>
          </p:cNvPr>
          <p:cNvSpPr txBox="1"/>
          <p:nvPr/>
        </p:nvSpPr>
        <p:spPr>
          <a:xfrm>
            <a:off x="4535713" y="2754698"/>
            <a:ext cx="3672349" cy="3108543"/>
          </a:xfrm>
          <a:prstGeom prst="rect">
            <a:avLst/>
          </a:prstGeom>
          <a:noFill/>
        </p:spPr>
        <p:txBody>
          <a:bodyPr wrap="square">
            <a:spAutoFit/>
          </a:bodyPr>
          <a:lstStyle/>
          <a:p>
            <a:r>
              <a:rPr lang="en-GB" sz="1600" b="1" dirty="0">
                <a:solidFill>
                  <a:srgbClr val="B8006E"/>
                </a:solidFill>
                <a:effectLst/>
                <a:latin typeface="Arial" panose="020B0604020202020204" pitchFamily="34" charset="0"/>
                <a:cs typeface="Arial" panose="020B0604020202020204" pitchFamily="34" charset="0"/>
              </a:rPr>
              <a:t>Respectful </a:t>
            </a:r>
            <a:endParaRPr lang="en-GB" sz="1200" b="1" dirty="0">
              <a:solidFill>
                <a:srgbClr val="B8006E"/>
              </a:solidFill>
              <a:effectLst/>
              <a:latin typeface="Arial" panose="020B0604020202020204" pitchFamily="34" charset="0"/>
              <a:cs typeface="Arial" panose="020B0604020202020204" pitchFamily="34" charset="0"/>
            </a:endParaRPr>
          </a:p>
          <a:p>
            <a:r>
              <a:rPr lang="en-GB" sz="1200" b="1" i="1" dirty="0">
                <a:solidFill>
                  <a:srgbClr val="B8006E"/>
                </a:solidFill>
                <a:effectLst/>
                <a:latin typeface="Arial" panose="020B0604020202020204" pitchFamily="34" charset="0"/>
                <a:cs typeface="Arial" panose="020B0604020202020204" pitchFamily="34" charset="0"/>
              </a:rPr>
              <a:t>I will: </a:t>
            </a:r>
            <a:br>
              <a:rPr lang="en-GB" sz="1200" b="1" i="1" dirty="0">
                <a:solidFill>
                  <a:srgbClr val="B8006E"/>
                </a:solidFill>
                <a:effectLst/>
                <a:latin typeface="Arial" panose="020B0604020202020204" pitchFamily="34" charset="0"/>
                <a:cs typeface="Arial" panose="020B0604020202020204" pitchFamily="34" charset="0"/>
              </a:rPr>
            </a:br>
            <a:endParaRPr lang="en-GB" sz="1200" b="1" dirty="0">
              <a:solidFill>
                <a:srgbClr val="B8006E"/>
              </a:solidFill>
              <a:effectLst/>
              <a:latin typeface="Arial" panose="020B0604020202020204" pitchFamily="34" charset="0"/>
              <a:cs typeface="Arial" panose="020B0604020202020204" pitchFamily="34" charset="0"/>
            </a:endParaRPr>
          </a:p>
          <a:p>
            <a:r>
              <a:rPr lang="en-GB" sz="1200" b="1" dirty="0">
                <a:solidFill>
                  <a:srgbClr val="B8006E"/>
                </a:solidFill>
                <a:effectLst/>
                <a:latin typeface="Arial" panose="020B0604020202020204" pitchFamily="34" charset="0"/>
                <a:cs typeface="Arial" panose="020B0604020202020204" pitchFamily="34" charset="0"/>
              </a:rPr>
              <a:t>ensure equity for everyone </a:t>
            </a:r>
          </a:p>
          <a:p>
            <a:br>
              <a:rPr lang="en-GB" sz="1200" b="1" dirty="0">
                <a:solidFill>
                  <a:srgbClr val="B8006E"/>
                </a:solidFill>
                <a:effectLst/>
                <a:latin typeface="Arial" panose="020B0604020202020204" pitchFamily="34" charset="0"/>
                <a:cs typeface="Arial" panose="020B0604020202020204" pitchFamily="34" charset="0"/>
              </a:rPr>
            </a:br>
            <a:r>
              <a:rPr lang="en-GB" sz="1200" b="1" dirty="0">
                <a:solidFill>
                  <a:srgbClr val="B8006E"/>
                </a:solidFill>
                <a:effectLst/>
                <a:latin typeface="Arial" panose="020B0604020202020204" pitchFamily="34" charset="0"/>
                <a:cs typeface="Arial" panose="020B0604020202020204" pitchFamily="34" charset="0"/>
              </a:rPr>
              <a:t>embrace diversity and difference </a:t>
            </a:r>
          </a:p>
          <a:p>
            <a:br>
              <a:rPr lang="en-GB" sz="1200" b="1" dirty="0">
                <a:solidFill>
                  <a:srgbClr val="B8006E"/>
                </a:solidFill>
                <a:effectLst/>
                <a:latin typeface="Arial" panose="020B0604020202020204" pitchFamily="34" charset="0"/>
                <a:cs typeface="Arial" panose="020B0604020202020204" pitchFamily="34" charset="0"/>
              </a:rPr>
            </a:br>
            <a:r>
              <a:rPr lang="en-GB" sz="1200" b="1" dirty="0">
                <a:solidFill>
                  <a:srgbClr val="B8006E"/>
                </a:solidFill>
                <a:effectLst/>
                <a:latin typeface="Arial" panose="020B0604020202020204" pitchFamily="34" charset="0"/>
                <a:cs typeface="Arial" panose="020B0604020202020204" pitchFamily="34" charset="0"/>
              </a:rPr>
              <a:t>be impartial and open-minded </a:t>
            </a:r>
          </a:p>
          <a:p>
            <a:br>
              <a:rPr lang="en-GB" sz="1200" b="1" dirty="0">
                <a:solidFill>
                  <a:srgbClr val="B8006E"/>
                </a:solidFill>
                <a:effectLst/>
                <a:latin typeface="Arial" panose="020B0604020202020204" pitchFamily="34" charset="0"/>
                <a:cs typeface="Arial" panose="020B0604020202020204" pitchFamily="34" charset="0"/>
              </a:rPr>
            </a:br>
            <a:r>
              <a:rPr lang="en-GB" sz="1200" b="1" dirty="0">
                <a:solidFill>
                  <a:srgbClr val="B8006E"/>
                </a:solidFill>
                <a:effectLst/>
                <a:latin typeface="Arial" panose="020B0604020202020204" pitchFamily="34" charset="0"/>
                <a:cs typeface="Arial" panose="020B0604020202020204" pitchFamily="34" charset="0"/>
              </a:rPr>
              <a:t>be approachable, welcoming, connecting and encouraging </a:t>
            </a:r>
          </a:p>
          <a:p>
            <a:br>
              <a:rPr lang="en-GB" sz="1200" b="1" dirty="0">
                <a:solidFill>
                  <a:srgbClr val="B8006E"/>
                </a:solidFill>
                <a:effectLst/>
                <a:latin typeface="Arial" panose="020B0604020202020204" pitchFamily="34" charset="0"/>
                <a:cs typeface="Arial" panose="020B0604020202020204" pitchFamily="34" charset="0"/>
              </a:rPr>
            </a:br>
            <a:r>
              <a:rPr lang="en-GB" sz="1200" b="1" dirty="0">
                <a:solidFill>
                  <a:srgbClr val="B8006E"/>
                </a:solidFill>
                <a:effectLst/>
                <a:latin typeface="Arial" panose="020B0604020202020204" pitchFamily="34" charset="0"/>
                <a:cs typeface="Arial" panose="020B0604020202020204" pitchFamily="34" charset="0"/>
              </a:rPr>
              <a:t>Involve people in trusted relationships </a:t>
            </a:r>
          </a:p>
          <a:p>
            <a:br>
              <a:rPr lang="en-GB" sz="1200" b="1" dirty="0">
                <a:solidFill>
                  <a:srgbClr val="B8006E"/>
                </a:solidFill>
                <a:effectLst/>
                <a:latin typeface="Arial" panose="020B0604020202020204" pitchFamily="34" charset="0"/>
                <a:cs typeface="Arial" panose="020B0604020202020204" pitchFamily="34" charset="0"/>
              </a:rPr>
            </a:br>
            <a:r>
              <a:rPr lang="en-GB" sz="1200" b="1" dirty="0">
                <a:solidFill>
                  <a:srgbClr val="B8006E"/>
                </a:solidFill>
                <a:effectLst/>
                <a:latin typeface="Arial" panose="020B0604020202020204" pitchFamily="34" charset="0"/>
                <a:cs typeface="Arial" panose="020B0604020202020204" pitchFamily="34" charset="0"/>
              </a:rPr>
              <a:t>speak up when I need to, and be open to receiving feedback as a chance to learn </a:t>
            </a:r>
          </a:p>
        </p:txBody>
      </p:sp>
      <p:sp>
        <p:nvSpPr>
          <p:cNvPr id="10" name="TextBox 9">
            <a:extLst>
              <a:ext uri="{FF2B5EF4-FFF2-40B4-BE49-F238E27FC236}">
                <a16:creationId xmlns:a16="http://schemas.microsoft.com/office/drawing/2014/main" id="{4661DAF7-E6D1-1044-ABAB-369ABD73D24A}"/>
              </a:ext>
            </a:extLst>
          </p:cNvPr>
          <p:cNvSpPr txBox="1"/>
          <p:nvPr/>
        </p:nvSpPr>
        <p:spPr>
          <a:xfrm>
            <a:off x="8665262" y="2754698"/>
            <a:ext cx="3526738" cy="2739211"/>
          </a:xfrm>
          <a:prstGeom prst="rect">
            <a:avLst/>
          </a:prstGeom>
          <a:noFill/>
        </p:spPr>
        <p:txBody>
          <a:bodyPr wrap="square">
            <a:spAutoFit/>
          </a:bodyPr>
          <a:lstStyle/>
          <a:p>
            <a:r>
              <a:rPr lang="en-GB" sz="1600" b="1" dirty="0">
                <a:solidFill>
                  <a:srgbClr val="F4AF00"/>
                </a:solidFill>
                <a:effectLst/>
                <a:latin typeface="Arial" panose="020B0604020202020204" pitchFamily="34" charset="0"/>
                <a:cs typeface="Arial" panose="020B0604020202020204" pitchFamily="34" charset="0"/>
              </a:rPr>
              <a:t>Team </a:t>
            </a:r>
            <a:endParaRPr lang="en-GB" sz="1200" b="1" dirty="0">
              <a:solidFill>
                <a:srgbClr val="F4AF00"/>
              </a:solidFill>
              <a:effectLst/>
              <a:latin typeface="Arial" panose="020B0604020202020204" pitchFamily="34" charset="0"/>
              <a:cs typeface="Arial" panose="020B0604020202020204" pitchFamily="34" charset="0"/>
            </a:endParaRPr>
          </a:p>
          <a:p>
            <a:r>
              <a:rPr lang="en-GB" sz="1200" b="1" i="1" dirty="0">
                <a:solidFill>
                  <a:srgbClr val="F4AF00"/>
                </a:solidFill>
                <a:effectLst/>
                <a:latin typeface="Arial" panose="020B0604020202020204" pitchFamily="34" charset="0"/>
                <a:cs typeface="Arial" panose="020B0604020202020204" pitchFamily="34" charset="0"/>
              </a:rPr>
              <a:t>I will: </a:t>
            </a:r>
            <a:br>
              <a:rPr lang="en-GB" sz="1200" b="1" i="1" dirty="0">
                <a:solidFill>
                  <a:srgbClr val="F4AF00"/>
                </a:solidFill>
                <a:effectLst/>
                <a:latin typeface="Arial" panose="020B0604020202020204" pitchFamily="34" charset="0"/>
                <a:cs typeface="Arial" panose="020B0604020202020204" pitchFamily="34" charset="0"/>
              </a:rPr>
            </a:br>
            <a:endParaRPr lang="en-GB" sz="1200" b="1" dirty="0">
              <a:solidFill>
                <a:srgbClr val="F4AF00"/>
              </a:solidFill>
              <a:effectLst/>
              <a:latin typeface="Arial" panose="020B0604020202020204" pitchFamily="34" charset="0"/>
              <a:cs typeface="Arial" panose="020B0604020202020204" pitchFamily="34" charset="0"/>
            </a:endParaRPr>
          </a:p>
          <a:p>
            <a:r>
              <a:rPr lang="en-GB" sz="1200" b="1" dirty="0">
                <a:solidFill>
                  <a:srgbClr val="F4AF00"/>
                </a:solidFill>
                <a:effectLst/>
                <a:latin typeface="Arial" panose="020B0604020202020204" pitchFamily="34" charset="0"/>
                <a:cs typeface="Arial" panose="020B0604020202020204" pitchFamily="34" charset="0"/>
              </a:rPr>
              <a:t>be attentive, noticing when others need help and be willing to offer it </a:t>
            </a:r>
          </a:p>
          <a:p>
            <a:br>
              <a:rPr lang="en-GB" sz="1200" b="1" dirty="0">
                <a:solidFill>
                  <a:srgbClr val="F4AF00"/>
                </a:solidFill>
                <a:effectLst/>
                <a:latin typeface="Arial" panose="020B0604020202020204" pitchFamily="34" charset="0"/>
                <a:cs typeface="Arial" panose="020B0604020202020204" pitchFamily="34" charset="0"/>
              </a:rPr>
            </a:br>
            <a:r>
              <a:rPr lang="en-GB" sz="1200" b="1" dirty="0">
                <a:solidFill>
                  <a:srgbClr val="F4AF00"/>
                </a:solidFill>
                <a:effectLst/>
                <a:latin typeface="Arial" panose="020B0604020202020204" pitchFamily="34" charset="0"/>
                <a:cs typeface="Arial" panose="020B0604020202020204" pitchFamily="34" charset="0"/>
              </a:rPr>
              <a:t>be friendly and helpful </a:t>
            </a:r>
          </a:p>
          <a:p>
            <a:br>
              <a:rPr lang="en-GB" sz="1200" b="1" dirty="0">
                <a:solidFill>
                  <a:srgbClr val="F4AF00"/>
                </a:solidFill>
                <a:effectLst/>
                <a:latin typeface="Arial" panose="020B0604020202020204" pitchFamily="34" charset="0"/>
                <a:cs typeface="Arial" panose="020B0604020202020204" pitchFamily="34" charset="0"/>
              </a:rPr>
            </a:br>
            <a:r>
              <a:rPr lang="en-GB" sz="1200" b="1" dirty="0">
                <a:solidFill>
                  <a:srgbClr val="F4AF00"/>
                </a:solidFill>
                <a:effectLst/>
                <a:latin typeface="Arial" panose="020B0604020202020204" pitchFamily="34" charset="0"/>
                <a:cs typeface="Arial" panose="020B0604020202020204" pitchFamily="34" charset="0"/>
              </a:rPr>
              <a:t>communicate openly, explain clearly, share information regularly and listen with curiosity </a:t>
            </a:r>
          </a:p>
          <a:p>
            <a:br>
              <a:rPr lang="en-GB" sz="1200" b="1" dirty="0">
                <a:solidFill>
                  <a:srgbClr val="F4AF00"/>
                </a:solidFill>
                <a:effectLst/>
                <a:latin typeface="Arial" panose="020B0604020202020204" pitchFamily="34" charset="0"/>
                <a:cs typeface="Arial" panose="020B0604020202020204" pitchFamily="34" charset="0"/>
              </a:rPr>
            </a:br>
            <a:r>
              <a:rPr lang="en-GB" sz="1200" b="1" dirty="0">
                <a:solidFill>
                  <a:srgbClr val="F4AF00"/>
                </a:solidFill>
                <a:effectLst/>
                <a:latin typeface="Arial" panose="020B0604020202020204" pitchFamily="34" charset="0"/>
                <a:cs typeface="Arial" panose="020B0604020202020204" pitchFamily="34" charset="0"/>
              </a:rPr>
              <a:t>be responsible for my attitude: calm, polite, patient, reassuring and look to learn and improve </a:t>
            </a:r>
          </a:p>
        </p:txBody>
      </p:sp>
      <p:sp>
        <p:nvSpPr>
          <p:cNvPr id="17" name="Rectangle 16">
            <a:extLst>
              <a:ext uri="{FF2B5EF4-FFF2-40B4-BE49-F238E27FC236}">
                <a16:creationId xmlns:a16="http://schemas.microsoft.com/office/drawing/2014/main" id="{6EF8BAAF-AD07-AA40-94C2-A42A8953621F}"/>
              </a:ext>
            </a:extLst>
          </p:cNvPr>
          <p:cNvSpPr/>
          <p:nvPr/>
        </p:nvSpPr>
        <p:spPr>
          <a:xfrm>
            <a:off x="4278855" y="3418348"/>
            <a:ext cx="151785" cy="176981"/>
          </a:xfrm>
          <a:prstGeom prst="rect">
            <a:avLst/>
          </a:prstGeom>
          <a:noFill/>
          <a:ln>
            <a:solidFill>
              <a:srgbClr val="B80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E586A2-3D3E-5748-88F0-3BA11CA50953}"/>
              </a:ext>
            </a:extLst>
          </p:cNvPr>
          <p:cNvSpPr/>
          <p:nvPr/>
        </p:nvSpPr>
        <p:spPr>
          <a:xfrm>
            <a:off x="4285757" y="3788349"/>
            <a:ext cx="151785" cy="176981"/>
          </a:xfrm>
          <a:prstGeom prst="rect">
            <a:avLst/>
          </a:prstGeom>
          <a:noFill/>
          <a:ln>
            <a:solidFill>
              <a:srgbClr val="B80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127CB00-C6E3-B944-BA2C-36B85690BE2E}"/>
              </a:ext>
            </a:extLst>
          </p:cNvPr>
          <p:cNvSpPr/>
          <p:nvPr/>
        </p:nvSpPr>
        <p:spPr>
          <a:xfrm>
            <a:off x="4269570" y="4174389"/>
            <a:ext cx="151785" cy="176981"/>
          </a:xfrm>
          <a:prstGeom prst="rect">
            <a:avLst/>
          </a:prstGeom>
          <a:noFill/>
          <a:ln>
            <a:solidFill>
              <a:srgbClr val="B80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01BD10B-911A-D443-9EE9-1B227CC6062A}"/>
              </a:ext>
            </a:extLst>
          </p:cNvPr>
          <p:cNvSpPr/>
          <p:nvPr/>
        </p:nvSpPr>
        <p:spPr>
          <a:xfrm>
            <a:off x="4280848" y="4609548"/>
            <a:ext cx="151785" cy="176981"/>
          </a:xfrm>
          <a:prstGeom prst="rect">
            <a:avLst/>
          </a:prstGeom>
          <a:noFill/>
          <a:ln>
            <a:solidFill>
              <a:srgbClr val="B80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98A760A-E39C-6849-A900-9787C0181A50}"/>
              </a:ext>
            </a:extLst>
          </p:cNvPr>
          <p:cNvSpPr/>
          <p:nvPr/>
        </p:nvSpPr>
        <p:spPr>
          <a:xfrm>
            <a:off x="4275526" y="5477639"/>
            <a:ext cx="151785" cy="176981"/>
          </a:xfrm>
          <a:prstGeom prst="rect">
            <a:avLst/>
          </a:prstGeom>
          <a:noFill/>
          <a:ln>
            <a:solidFill>
              <a:srgbClr val="B80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53A2327-ACF3-B046-9EE2-D3097258F689}"/>
              </a:ext>
            </a:extLst>
          </p:cNvPr>
          <p:cNvSpPr/>
          <p:nvPr/>
        </p:nvSpPr>
        <p:spPr>
          <a:xfrm>
            <a:off x="4275526" y="5059521"/>
            <a:ext cx="151785" cy="176981"/>
          </a:xfrm>
          <a:prstGeom prst="rect">
            <a:avLst/>
          </a:prstGeom>
          <a:noFill/>
          <a:ln>
            <a:solidFill>
              <a:srgbClr val="B80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63C5615-7644-9D4C-8F15-FA1ABB69E69D}"/>
              </a:ext>
            </a:extLst>
          </p:cNvPr>
          <p:cNvSpPr/>
          <p:nvPr/>
        </p:nvSpPr>
        <p:spPr>
          <a:xfrm>
            <a:off x="8436545" y="3442935"/>
            <a:ext cx="151785" cy="176981"/>
          </a:xfrm>
          <a:prstGeom prst="rect">
            <a:avLst/>
          </a:prstGeom>
          <a:noFill/>
          <a:ln>
            <a:solidFill>
              <a:srgbClr val="F4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5CE6F3E-0A23-5B46-96BE-D6674FF1BFF7}"/>
              </a:ext>
            </a:extLst>
          </p:cNvPr>
          <p:cNvSpPr/>
          <p:nvPr/>
        </p:nvSpPr>
        <p:spPr>
          <a:xfrm>
            <a:off x="8436545" y="3954929"/>
            <a:ext cx="151785" cy="176981"/>
          </a:xfrm>
          <a:prstGeom prst="rect">
            <a:avLst/>
          </a:prstGeom>
          <a:noFill/>
          <a:ln>
            <a:solidFill>
              <a:srgbClr val="F4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BE91105-69D1-A74F-A745-230EFA868B82}"/>
              </a:ext>
            </a:extLst>
          </p:cNvPr>
          <p:cNvSpPr/>
          <p:nvPr/>
        </p:nvSpPr>
        <p:spPr>
          <a:xfrm>
            <a:off x="8436546" y="4385260"/>
            <a:ext cx="151785" cy="176981"/>
          </a:xfrm>
          <a:prstGeom prst="rect">
            <a:avLst/>
          </a:prstGeom>
          <a:noFill/>
          <a:ln>
            <a:solidFill>
              <a:srgbClr val="F4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BC42184-3E2C-0142-91F9-CC9C07B21769}"/>
              </a:ext>
            </a:extLst>
          </p:cNvPr>
          <p:cNvSpPr/>
          <p:nvPr/>
        </p:nvSpPr>
        <p:spPr>
          <a:xfrm>
            <a:off x="8436545" y="4941492"/>
            <a:ext cx="151785" cy="176981"/>
          </a:xfrm>
          <a:prstGeom prst="rect">
            <a:avLst/>
          </a:prstGeom>
          <a:noFill/>
          <a:ln>
            <a:solidFill>
              <a:srgbClr val="F4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9DBC3D52-4AA1-7E42-925F-755106CBC90A}"/>
              </a:ext>
            </a:extLst>
          </p:cNvPr>
          <p:cNvSpPr txBox="1"/>
          <p:nvPr/>
        </p:nvSpPr>
        <p:spPr>
          <a:xfrm>
            <a:off x="531693" y="2754698"/>
            <a:ext cx="3527139" cy="3293209"/>
          </a:xfrm>
          <a:prstGeom prst="rect">
            <a:avLst/>
          </a:prstGeom>
          <a:noFill/>
        </p:spPr>
        <p:txBody>
          <a:bodyPr wrap="square">
            <a:spAutoFit/>
          </a:bodyPr>
          <a:lstStyle/>
          <a:p>
            <a:r>
              <a:rPr lang="en-GB" sz="1600" b="1" dirty="0">
                <a:solidFill>
                  <a:srgbClr val="14A7D2"/>
                </a:solidFill>
                <a:effectLst/>
                <a:latin typeface="Arial" panose="020B0604020202020204" pitchFamily="34" charset="0"/>
                <a:cs typeface="Arial" panose="020B0604020202020204" pitchFamily="34" charset="0"/>
              </a:rPr>
              <a:t>Kind </a:t>
            </a:r>
            <a:endParaRPr lang="en-GB" sz="1200" b="1" dirty="0">
              <a:solidFill>
                <a:srgbClr val="14A7D2"/>
              </a:solidFill>
              <a:effectLst/>
              <a:latin typeface="Arial" panose="020B0604020202020204" pitchFamily="34" charset="0"/>
              <a:cs typeface="Arial" panose="020B0604020202020204" pitchFamily="34" charset="0"/>
            </a:endParaRPr>
          </a:p>
          <a:p>
            <a:r>
              <a:rPr lang="en-GB" sz="1200" b="1" i="1" dirty="0">
                <a:solidFill>
                  <a:srgbClr val="14A7D2"/>
                </a:solidFill>
                <a:effectLst/>
                <a:latin typeface="Arial" panose="020B0604020202020204" pitchFamily="34" charset="0"/>
                <a:cs typeface="Arial" panose="020B0604020202020204" pitchFamily="34" charset="0"/>
              </a:rPr>
              <a:t>I will: </a:t>
            </a:r>
            <a:br>
              <a:rPr lang="en-GB" sz="1200" b="1" i="1" dirty="0">
                <a:solidFill>
                  <a:srgbClr val="14A7D2"/>
                </a:solidFill>
                <a:effectLst/>
                <a:latin typeface="Arial" panose="020B0604020202020204" pitchFamily="34" charset="0"/>
                <a:cs typeface="Arial" panose="020B0604020202020204" pitchFamily="34" charset="0"/>
              </a:rPr>
            </a:br>
            <a:endParaRPr lang="en-GB" sz="1200" b="1" dirty="0">
              <a:solidFill>
                <a:srgbClr val="14A7D2"/>
              </a:solidFill>
              <a:effectLst/>
              <a:latin typeface="Arial" panose="020B0604020202020204" pitchFamily="34" charset="0"/>
              <a:cs typeface="Arial" panose="020B0604020202020204" pitchFamily="34" charset="0"/>
            </a:endParaRPr>
          </a:p>
          <a:p>
            <a:r>
              <a:rPr lang="en-GB" sz="1200" b="1" dirty="0">
                <a:solidFill>
                  <a:srgbClr val="14A7D2"/>
                </a:solidFill>
                <a:effectLst/>
                <a:latin typeface="Arial" panose="020B0604020202020204" pitchFamily="34" charset="0"/>
                <a:cs typeface="Arial" panose="020B0604020202020204" pitchFamily="34" charset="0"/>
              </a:rPr>
              <a:t>care for people’s dignity and privacy </a:t>
            </a:r>
            <a:br>
              <a:rPr lang="en-GB" sz="1200" b="1" dirty="0">
                <a:solidFill>
                  <a:srgbClr val="14A7D2"/>
                </a:solidFill>
                <a:effectLst/>
                <a:latin typeface="Arial" panose="020B0604020202020204" pitchFamily="34" charset="0"/>
                <a:cs typeface="Arial" panose="020B0604020202020204" pitchFamily="34" charset="0"/>
              </a:rPr>
            </a:br>
            <a:endParaRPr lang="en-GB" sz="1200" b="1" dirty="0">
              <a:solidFill>
                <a:srgbClr val="14A7D2"/>
              </a:solidFill>
              <a:effectLst/>
              <a:latin typeface="Arial" panose="020B0604020202020204" pitchFamily="34" charset="0"/>
              <a:cs typeface="Arial" panose="020B0604020202020204" pitchFamily="34" charset="0"/>
            </a:endParaRPr>
          </a:p>
          <a:p>
            <a:r>
              <a:rPr lang="en-GB" sz="1200" b="1" dirty="0">
                <a:solidFill>
                  <a:srgbClr val="14A7D2"/>
                </a:solidFill>
                <a:effectLst/>
                <a:latin typeface="Arial" panose="020B0604020202020204" pitchFamily="34" charset="0"/>
                <a:cs typeface="Arial" panose="020B0604020202020204" pitchFamily="34" charset="0"/>
              </a:rPr>
              <a:t>treat everyone as a valued individual </a:t>
            </a:r>
            <a:br>
              <a:rPr lang="en-GB" sz="1200" b="1" dirty="0">
                <a:solidFill>
                  <a:srgbClr val="14A7D2"/>
                </a:solidFill>
                <a:effectLst/>
                <a:latin typeface="Arial" panose="020B0604020202020204" pitchFamily="34" charset="0"/>
                <a:cs typeface="Arial" panose="020B0604020202020204" pitchFamily="34" charset="0"/>
              </a:rPr>
            </a:br>
            <a:endParaRPr lang="en-GB" sz="1200" b="1" dirty="0">
              <a:solidFill>
                <a:srgbClr val="14A7D2"/>
              </a:solidFill>
              <a:effectLst/>
              <a:latin typeface="Arial" panose="020B0604020202020204" pitchFamily="34" charset="0"/>
              <a:cs typeface="Arial" panose="020B0604020202020204" pitchFamily="34" charset="0"/>
            </a:endParaRPr>
          </a:p>
          <a:p>
            <a:r>
              <a:rPr lang="en-GB" sz="1200" b="1" dirty="0">
                <a:solidFill>
                  <a:srgbClr val="14A7D2"/>
                </a:solidFill>
                <a:effectLst/>
                <a:latin typeface="Arial" panose="020B0604020202020204" pitchFamily="34" charset="0"/>
                <a:cs typeface="Arial" panose="020B0604020202020204" pitchFamily="34" charset="0"/>
              </a:rPr>
              <a:t>be considerate </a:t>
            </a:r>
            <a:br>
              <a:rPr lang="en-GB" sz="1200" b="1" dirty="0">
                <a:solidFill>
                  <a:srgbClr val="14A7D2"/>
                </a:solidFill>
                <a:effectLst/>
                <a:latin typeface="Arial" panose="020B0604020202020204" pitchFamily="34" charset="0"/>
                <a:cs typeface="Arial" panose="020B0604020202020204" pitchFamily="34" charset="0"/>
              </a:rPr>
            </a:br>
            <a:endParaRPr lang="en-GB" sz="1200" b="1" dirty="0">
              <a:solidFill>
                <a:srgbClr val="14A7D2"/>
              </a:solidFill>
              <a:effectLst/>
              <a:latin typeface="Arial" panose="020B0604020202020204" pitchFamily="34" charset="0"/>
              <a:cs typeface="Arial" panose="020B0604020202020204" pitchFamily="34" charset="0"/>
            </a:endParaRPr>
          </a:p>
          <a:p>
            <a:r>
              <a:rPr lang="en-GB" sz="1200" b="1" dirty="0">
                <a:solidFill>
                  <a:srgbClr val="14A7D2"/>
                </a:solidFill>
                <a:effectLst/>
                <a:latin typeface="Arial" panose="020B0604020202020204" pitchFamily="34" charset="0"/>
                <a:cs typeface="Arial" panose="020B0604020202020204" pitchFamily="34" charset="0"/>
              </a:rPr>
              <a:t>take the time to understand others’ concerns, with empathy, putting myself in their shoes </a:t>
            </a:r>
            <a:br>
              <a:rPr lang="en-GB" sz="1200" b="1" dirty="0">
                <a:solidFill>
                  <a:srgbClr val="14A7D2"/>
                </a:solidFill>
                <a:effectLst/>
                <a:latin typeface="Arial" panose="020B0604020202020204" pitchFamily="34" charset="0"/>
                <a:cs typeface="Arial" panose="020B0604020202020204" pitchFamily="34" charset="0"/>
              </a:rPr>
            </a:br>
            <a:endParaRPr lang="en-GB" sz="1200" b="1" dirty="0">
              <a:solidFill>
                <a:srgbClr val="14A7D2"/>
              </a:solidFill>
              <a:effectLst/>
              <a:latin typeface="Arial" panose="020B0604020202020204" pitchFamily="34" charset="0"/>
              <a:cs typeface="Arial" panose="020B0604020202020204" pitchFamily="34" charset="0"/>
            </a:endParaRPr>
          </a:p>
          <a:p>
            <a:r>
              <a:rPr lang="en-GB" sz="1200" b="1" dirty="0">
                <a:solidFill>
                  <a:srgbClr val="14A7D2"/>
                </a:solidFill>
                <a:effectLst/>
                <a:latin typeface="Arial" panose="020B0604020202020204" pitchFamily="34" charset="0"/>
                <a:cs typeface="Arial" panose="020B0604020202020204" pitchFamily="34" charset="0"/>
              </a:rPr>
              <a:t>bring an optimistic, ‘can do’ attitude </a:t>
            </a:r>
            <a:br>
              <a:rPr lang="en-GB" sz="1200" b="1" dirty="0">
                <a:solidFill>
                  <a:srgbClr val="14A7D2"/>
                </a:solidFill>
                <a:effectLst/>
                <a:latin typeface="Arial" panose="020B0604020202020204" pitchFamily="34" charset="0"/>
                <a:cs typeface="Arial" panose="020B0604020202020204" pitchFamily="34" charset="0"/>
              </a:rPr>
            </a:br>
            <a:endParaRPr lang="en-GB" sz="1200" b="1" dirty="0">
              <a:solidFill>
                <a:srgbClr val="14A7D2"/>
              </a:solidFill>
              <a:effectLst/>
              <a:latin typeface="Arial" panose="020B0604020202020204" pitchFamily="34" charset="0"/>
              <a:cs typeface="Arial" panose="020B0604020202020204" pitchFamily="34" charset="0"/>
            </a:endParaRPr>
          </a:p>
          <a:p>
            <a:r>
              <a:rPr lang="en-GB" sz="1200" b="1" dirty="0">
                <a:solidFill>
                  <a:srgbClr val="14A7D2"/>
                </a:solidFill>
                <a:effectLst/>
                <a:latin typeface="Arial" panose="020B0604020202020204" pitchFamily="34" charset="0"/>
                <a:cs typeface="Arial" panose="020B0604020202020204" pitchFamily="34" charset="0"/>
              </a:rPr>
              <a:t>value others</a:t>
            </a:r>
            <a:br>
              <a:rPr lang="en-GB" sz="1200" b="1" dirty="0">
                <a:solidFill>
                  <a:srgbClr val="14A7D2"/>
                </a:solidFill>
                <a:effectLst/>
                <a:latin typeface="Arial" panose="020B0604020202020204" pitchFamily="34" charset="0"/>
                <a:cs typeface="Arial" panose="020B0604020202020204" pitchFamily="34" charset="0"/>
              </a:rPr>
            </a:br>
            <a:br>
              <a:rPr lang="en-GB" sz="1200" b="1" dirty="0">
                <a:solidFill>
                  <a:srgbClr val="14A7D2"/>
                </a:solidFill>
                <a:effectLst/>
                <a:latin typeface="Arial" panose="020B0604020202020204" pitchFamily="34" charset="0"/>
                <a:cs typeface="Arial" panose="020B0604020202020204" pitchFamily="34" charset="0"/>
              </a:rPr>
            </a:br>
            <a:r>
              <a:rPr lang="en-GB" sz="1200" b="1" dirty="0">
                <a:solidFill>
                  <a:srgbClr val="14A7D2"/>
                </a:solidFill>
                <a:effectLst/>
                <a:latin typeface="Arial" panose="020B0604020202020204" pitchFamily="34" charset="0"/>
                <a:cs typeface="Arial" panose="020B0604020202020204" pitchFamily="34" charset="0"/>
              </a:rPr>
              <a:t>say thanks and smile if appropriate </a:t>
            </a:r>
          </a:p>
        </p:txBody>
      </p:sp>
      <p:sp>
        <p:nvSpPr>
          <p:cNvPr id="28" name="Rectangle 27">
            <a:extLst>
              <a:ext uri="{FF2B5EF4-FFF2-40B4-BE49-F238E27FC236}">
                <a16:creationId xmlns:a16="http://schemas.microsoft.com/office/drawing/2014/main" id="{FCB4C6C5-B301-884F-AD59-BE28F7BEB9AC}"/>
              </a:ext>
            </a:extLst>
          </p:cNvPr>
          <p:cNvSpPr/>
          <p:nvPr/>
        </p:nvSpPr>
        <p:spPr>
          <a:xfrm>
            <a:off x="246868" y="3419407"/>
            <a:ext cx="151785" cy="176981"/>
          </a:xfrm>
          <a:prstGeom prst="rect">
            <a:avLst/>
          </a:prstGeom>
          <a:noFill/>
          <a:ln>
            <a:solidFill>
              <a:srgbClr val="14A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5DFBB75-7087-D446-91BA-466418201953}"/>
              </a:ext>
            </a:extLst>
          </p:cNvPr>
          <p:cNvSpPr/>
          <p:nvPr/>
        </p:nvSpPr>
        <p:spPr>
          <a:xfrm>
            <a:off x="237496" y="3795179"/>
            <a:ext cx="151785" cy="176981"/>
          </a:xfrm>
          <a:prstGeom prst="rect">
            <a:avLst/>
          </a:prstGeom>
          <a:noFill/>
          <a:ln>
            <a:solidFill>
              <a:srgbClr val="14A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279BC34-38B4-184A-8FF9-7DC686998084}"/>
              </a:ext>
            </a:extLst>
          </p:cNvPr>
          <p:cNvSpPr/>
          <p:nvPr/>
        </p:nvSpPr>
        <p:spPr>
          <a:xfrm>
            <a:off x="247740" y="4156992"/>
            <a:ext cx="151785" cy="176981"/>
          </a:xfrm>
          <a:prstGeom prst="rect">
            <a:avLst/>
          </a:prstGeom>
          <a:noFill/>
          <a:ln>
            <a:solidFill>
              <a:srgbClr val="14A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81B893D-63A0-324D-8AD1-244D84CEE5F7}"/>
              </a:ext>
            </a:extLst>
          </p:cNvPr>
          <p:cNvSpPr/>
          <p:nvPr/>
        </p:nvSpPr>
        <p:spPr>
          <a:xfrm>
            <a:off x="248643" y="4614524"/>
            <a:ext cx="151785" cy="176981"/>
          </a:xfrm>
          <a:prstGeom prst="rect">
            <a:avLst/>
          </a:prstGeom>
          <a:noFill/>
          <a:ln>
            <a:solidFill>
              <a:srgbClr val="14A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74347EC-099E-1744-8990-B8274164ED96}"/>
              </a:ext>
            </a:extLst>
          </p:cNvPr>
          <p:cNvSpPr/>
          <p:nvPr/>
        </p:nvSpPr>
        <p:spPr>
          <a:xfrm>
            <a:off x="250298" y="5092737"/>
            <a:ext cx="151785" cy="176981"/>
          </a:xfrm>
          <a:prstGeom prst="rect">
            <a:avLst/>
          </a:prstGeom>
          <a:noFill/>
          <a:ln>
            <a:solidFill>
              <a:srgbClr val="14A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F7920F5-F407-E14C-9379-50E479706503}"/>
              </a:ext>
            </a:extLst>
          </p:cNvPr>
          <p:cNvSpPr/>
          <p:nvPr/>
        </p:nvSpPr>
        <p:spPr>
          <a:xfrm>
            <a:off x="246760" y="5441041"/>
            <a:ext cx="151785" cy="176981"/>
          </a:xfrm>
          <a:prstGeom prst="rect">
            <a:avLst/>
          </a:prstGeom>
          <a:noFill/>
          <a:ln>
            <a:solidFill>
              <a:srgbClr val="14A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2585BCC-1572-914C-91D1-7C4598BCC7D3}"/>
              </a:ext>
            </a:extLst>
          </p:cNvPr>
          <p:cNvSpPr txBox="1"/>
          <p:nvPr/>
        </p:nvSpPr>
        <p:spPr>
          <a:xfrm>
            <a:off x="180764" y="803169"/>
            <a:ext cx="11429999" cy="1692771"/>
          </a:xfrm>
          <a:prstGeom prst="rect">
            <a:avLst/>
          </a:prstGeom>
          <a:noFill/>
        </p:spPr>
        <p:txBody>
          <a:bodyPr wrap="square">
            <a:spAutoFit/>
          </a:bodyPr>
          <a:lstStyle/>
          <a:p>
            <a:r>
              <a:rPr lang="en-GB" sz="4400" b="1" dirty="0">
                <a:solidFill>
                  <a:schemeClr val="accent1">
                    <a:lumMod val="75000"/>
                  </a:schemeClr>
                </a:solidFill>
                <a:latin typeface="Arial" panose="020B0604020202020204" pitchFamily="34" charset="0"/>
                <a:cs typeface="Arial" panose="020B0604020202020204" pitchFamily="34" charset="0"/>
              </a:rPr>
              <a:t>O</a:t>
            </a:r>
            <a:r>
              <a:rPr lang="en-GB" sz="4400" b="1" dirty="0">
                <a:solidFill>
                  <a:schemeClr val="accent1">
                    <a:lumMod val="75000"/>
                  </a:schemeClr>
                </a:solidFill>
                <a:effectLst/>
                <a:latin typeface="Arial" panose="020B0604020202020204" pitchFamily="34" charset="0"/>
                <a:cs typeface="Arial" panose="020B0604020202020204" pitchFamily="34" charset="0"/>
              </a:rPr>
              <a:t>ur Kind, Respectful, Team values </a:t>
            </a:r>
            <a:endParaRPr lang="en-GB" sz="1400" dirty="0">
              <a:solidFill>
                <a:schemeClr val="accent1">
                  <a:lumMod val="75000"/>
                </a:schemeClr>
              </a:solidFill>
              <a:effectLst/>
              <a:latin typeface="Arial" panose="020B0604020202020204" pitchFamily="34" charset="0"/>
              <a:cs typeface="Arial" panose="020B0604020202020204" pitchFamily="34" charset="0"/>
            </a:endParaRPr>
          </a:p>
          <a:p>
            <a:br>
              <a:rPr lang="en-GB" sz="1600" dirty="0">
                <a:solidFill>
                  <a:srgbClr val="F4AF00"/>
                </a:solidFill>
                <a:effectLst/>
                <a:latin typeface="Arial" panose="020B0604020202020204" pitchFamily="34" charset="0"/>
                <a:cs typeface="Arial" panose="020B0604020202020204" pitchFamily="34" charset="0"/>
              </a:rPr>
            </a:br>
            <a:r>
              <a:rPr lang="en-GB" sz="1400" dirty="0">
                <a:effectLst/>
                <a:latin typeface="Arial" panose="020B0604020202020204" pitchFamily="34" charset="0"/>
                <a:cs typeface="Arial" panose="020B0604020202020204" pitchFamily="34" charset="0"/>
              </a:rPr>
              <a:t>Take a moment to read our behavioural statements on the next page and </a:t>
            </a:r>
            <a:r>
              <a:rPr lang="en-GB" sz="1400" b="1" i="1" dirty="0">
                <a:effectLst/>
                <a:latin typeface="Arial" panose="020B0604020202020204" pitchFamily="34" charset="0"/>
                <a:cs typeface="Arial" panose="020B0604020202020204" pitchFamily="34" charset="0"/>
              </a:rPr>
              <a:t>reflect honestly on one or two behaviours that you role model</a:t>
            </a:r>
            <a:r>
              <a:rPr lang="en-GB" sz="1400" b="1" dirty="0">
                <a:effectLst/>
                <a:latin typeface="Arial" panose="020B0604020202020204" pitchFamily="34" charset="0"/>
                <a:cs typeface="Arial" panose="020B0604020202020204" pitchFamily="34" charset="0"/>
              </a:rPr>
              <a:t>, </a:t>
            </a:r>
            <a:r>
              <a:rPr lang="en-GB" sz="1400" dirty="0">
                <a:effectLst/>
                <a:latin typeface="Arial" panose="020B0604020202020204" pitchFamily="34" charset="0"/>
                <a:cs typeface="Arial" panose="020B0604020202020204" pitchFamily="34" charset="0"/>
              </a:rPr>
              <a:t>and</a:t>
            </a:r>
            <a:r>
              <a:rPr lang="en-GB" sz="1400" b="1" dirty="0">
                <a:effectLst/>
                <a:latin typeface="Arial" panose="020B0604020202020204" pitchFamily="34" charset="0"/>
                <a:cs typeface="Arial" panose="020B0604020202020204" pitchFamily="34" charset="0"/>
              </a:rPr>
              <a:t> </a:t>
            </a:r>
            <a:r>
              <a:rPr lang="en-GB" sz="1400" b="1" i="1" dirty="0">
                <a:effectLst/>
                <a:latin typeface="Arial" panose="020B0604020202020204" pitchFamily="34" charset="0"/>
                <a:cs typeface="Arial" panose="020B0604020202020204" pitchFamily="34" charset="0"/>
              </a:rPr>
              <a:t>one or two which are areas for further attention</a:t>
            </a:r>
            <a:r>
              <a:rPr lang="en-GB" sz="1400" i="1" dirty="0">
                <a:effectLst/>
                <a:latin typeface="Arial" panose="020B0604020202020204" pitchFamily="34" charset="0"/>
                <a:cs typeface="Arial" panose="020B0604020202020204" pitchFamily="34" charset="0"/>
              </a:rPr>
              <a:t>. </a:t>
            </a:r>
            <a:r>
              <a:rPr lang="en-GB" sz="1400" dirty="0">
                <a:effectLst/>
                <a:latin typeface="Arial" panose="020B0604020202020204" pitchFamily="34" charset="0"/>
                <a:cs typeface="Arial" panose="020B0604020202020204" pitchFamily="34" charset="0"/>
              </a:rPr>
              <a:t>Consider whether you have received or asked for feedback about the way you demonstrate our values and behaviours? Think about how people observe you demonstrating the values and behaviours at work. </a:t>
            </a:r>
            <a:endParaRPr lang="en-GB" sz="1600" dirty="0">
              <a:effectLst/>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0CC4981F-6FEF-C0AB-72F6-F42852507F30}"/>
              </a:ext>
            </a:extLst>
          </p:cNvPr>
          <p:cNvSpPr/>
          <p:nvPr/>
        </p:nvSpPr>
        <p:spPr>
          <a:xfrm>
            <a:off x="246760" y="5774750"/>
            <a:ext cx="151785" cy="176981"/>
          </a:xfrm>
          <a:prstGeom prst="rect">
            <a:avLst/>
          </a:prstGeom>
          <a:noFill/>
          <a:ln>
            <a:solidFill>
              <a:srgbClr val="14A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8589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AFFC5-F6CD-9144-ABB5-C0BCF9C96470}"/>
              </a:ext>
            </a:extLst>
          </p:cNvPr>
          <p:cNvSpPr>
            <a:spLocks noGrp="1"/>
          </p:cNvSpPr>
          <p:nvPr>
            <p:ph type="title"/>
          </p:nvPr>
        </p:nvSpPr>
        <p:spPr>
          <a:xfrm>
            <a:off x="0" y="1"/>
            <a:ext cx="12192000" cy="530942"/>
          </a:xfrm>
          <a:solidFill>
            <a:schemeClr val="accent1">
              <a:lumMod val="75000"/>
            </a:schemeClr>
          </a:solidFill>
        </p:spPr>
        <p:txBody>
          <a:bodyPr>
            <a:normAutofit/>
          </a:bodyPr>
          <a:lstStyle/>
          <a:p>
            <a:r>
              <a:rPr lang="en-US" sz="2000" b="1" dirty="0">
                <a:solidFill>
                  <a:schemeClr val="bg1"/>
                </a:solidFill>
                <a:latin typeface="Arial" panose="020B0604020202020204" pitchFamily="34" charset="0"/>
                <a:cs typeface="Arial" panose="020B0604020202020204" pitchFamily="34" charset="0"/>
              </a:rPr>
              <a:t>Appraisal 2024</a:t>
            </a:r>
          </a:p>
        </p:txBody>
      </p:sp>
      <p:sp>
        <p:nvSpPr>
          <p:cNvPr id="4" name="Right Triangle 3">
            <a:extLst>
              <a:ext uri="{FF2B5EF4-FFF2-40B4-BE49-F238E27FC236}">
                <a16:creationId xmlns:a16="http://schemas.microsoft.com/office/drawing/2014/main" id="{AE478BAA-E7A0-AC43-B3A2-101C59A1C06C}"/>
              </a:ext>
            </a:extLst>
          </p:cNvPr>
          <p:cNvSpPr/>
          <p:nvPr/>
        </p:nvSpPr>
        <p:spPr>
          <a:xfrm rot="10800000">
            <a:off x="10663085" y="341210"/>
            <a:ext cx="501445" cy="486697"/>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8">
            <a:extLst>
              <a:ext uri="{FF2B5EF4-FFF2-40B4-BE49-F238E27FC236}">
                <a16:creationId xmlns:a16="http://schemas.microsoft.com/office/drawing/2014/main" id="{3D14468E-BA7F-5040-9913-AE371BB9A1C1}"/>
              </a:ext>
            </a:extLst>
          </p:cNvPr>
          <p:cNvGraphicFramePr>
            <a:graphicFrameLocks noGrp="1"/>
          </p:cNvGraphicFramePr>
          <p:nvPr>
            <p:extLst>
              <p:ext uri="{D42A27DB-BD31-4B8C-83A1-F6EECF244321}">
                <p14:modId xmlns:p14="http://schemas.microsoft.com/office/powerpoint/2010/main" val="4234351649"/>
              </p:ext>
            </p:extLst>
          </p:nvPr>
        </p:nvGraphicFramePr>
        <p:xfrm>
          <a:off x="224771" y="3893071"/>
          <a:ext cx="11651225" cy="2306320"/>
        </p:xfrm>
        <a:graphic>
          <a:graphicData uri="http://schemas.openxmlformats.org/drawingml/2006/table">
            <a:tbl>
              <a:tblPr firstRow="1" bandRow="1">
                <a:tableStyleId>{21E4AEA4-8DFA-4A89-87EB-49C32662AFE0}</a:tableStyleId>
              </a:tblPr>
              <a:tblGrid>
                <a:gridCol w="2330245">
                  <a:extLst>
                    <a:ext uri="{9D8B030D-6E8A-4147-A177-3AD203B41FA5}">
                      <a16:colId xmlns:a16="http://schemas.microsoft.com/office/drawing/2014/main" val="2430142034"/>
                    </a:ext>
                  </a:extLst>
                </a:gridCol>
                <a:gridCol w="2330245">
                  <a:extLst>
                    <a:ext uri="{9D8B030D-6E8A-4147-A177-3AD203B41FA5}">
                      <a16:colId xmlns:a16="http://schemas.microsoft.com/office/drawing/2014/main" val="2815710569"/>
                    </a:ext>
                  </a:extLst>
                </a:gridCol>
                <a:gridCol w="2330245">
                  <a:extLst>
                    <a:ext uri="{9D8B030D-6E8A-4147-A177-3AD203B41FA5}">
                      <a16:colId xmlns:a16="http://schemas.microsoft.com/office/drawing/2014/main" val="896129488"/>
                    </a:ext>
                  </a:extLst>
                </a:gridCol>
                <a:gridCol w="2330245">
                  <a:extLst>
                    <a:ext uri="{9D8B030D-6E8A-4147-A177-3AD203B41FA5}">
                      <a16:colId xmlns:a16="http://schemas.microsoft.com/office/drawing/2014/main" val="3347796616"/>
                    </a:ext>
                  </a:extLst>
                </a:gridCol>
                <a:gridCol w="2330245">
                  <a:extLst>
                    <a:ext uri="{9D8B030D-6E8A-4147-A177-3AD203B41FA5}">
                      <a16:colId xmlns:a16="http://schemas.microsoft.com/office/drawing/2014/main" val="4016088023"/>
                    </a:ext>
                  </a:extLst>
                </a:gridCol>
              </a:tblGrid>
              <a:tr h="370840">
                <a:tc>
                  <a:txBody>
                    <a:bodyPr/>
                    <a:lstStyle/>
                    <a:p>
                      <a:r>
                        <a:rPr lang="en-US" sz="1600" dirty="0"/>
                        <a:t>Objectives</a:t>
                      </a:r>
                      <a:endParaRPr lang="en-US" sz="1600" dirty="0">
                        <a:latin typeface="Arial" panose="020B0604020202020204" pitchFamily="34" charset="0"/>
                        <a:cs typeface="Arial" panose="020B0604020202020204" pitchFamily="34" charset="0"/>
                      </a:endParaRPr>
                    </a:p>
                  </a:txBody>
                  <a:tcPr>
                    <a:solidFill>
                      <a:schemeClr val="accent1">
                        <a:lumMod val="75000"/>
                      </a:schemeClr>
                    </a:solidFill>
                  </a:tcPr>
                </a:tc>
                <a:tc>
                  <a:txBody>
                    <a:bodyPr/>
                    <a:lstStyle/>
                    <a:p>
                      <a:r>
                        <a:rPr lang="en-US" sz="1600" dirty="0"/>
                        <a:t>Measures of success</a:t>
                      </a:r>
                      <a:endParaRPr lang="en-US" sz="1600" dirty="0">
                        <a:latin typeface="Arial" panose="020B0604020202020204" pitchFamily="34" charset="0"/>
                        <a:cs typeface="Arial" panose="020B0604020202020204" pitchFamily="34" charset="0"/>
                      </a:endParaRPr>
                    </a:p>
                  </a:txBody>
                  <a:tcPr>
                    <a:solidFill>
                      <a:schemeClr val="accent1">
                        <a:lumMod val="75000"/>
                      </a:schemeClr>
                    </a:solidFill>
                  </a:tcPr>
                </a:tc>
                <a:tc>
                  <a:txBody>
                    <a:bodyPr/>
                    <a:lstStyle/>
                    <a:p>
                      <a:r>
                        <a:rPr lang="en-US" sz="1600" dirty="0"/>
                        <a:t>Timescales</a:t>
                      </a:r>
                      <a:endParaRPr lang="en-US" sz="1600" dirty="0">
                        <a:latin typeface="Arial" panose="020B0604020202020204" pitchFamily="34" charset="0"/>
                        <a:cs typeface="Arial" panose="020B0604020202020204" pitchFamily="34" charset="0"/>
                      </a:endParaRPr>
                    </a:p>
                  </a:txBody>
                  <a:tcPr>
                    <a:solidFill>
                      <a:schemeClr val="accent1">
                        <a:lumMod val="75000"/>
                      </a:schemeClr>
                    </a:solidFill>
                  </a:tcPr>
                </a:tc>
                <a:tc>
                  <a:txBody>
                    <a:bodyPr/>
                    <a:lstStyle/>
                    <a:p>
                      <a:r>
                        <a:rPr lang="en-US" sz="1600" dirty="0"/>
                        <a:t>Link to BOLD ambitions</a:t>
                      </a:r>
                      <a:endParaRPr lang="en-US" sz="1600" dirty="0">
                        <a:latin typeface="Arial" panose="020B0604020202020204" pitchFamily="34" charset="0"/>
                        <a:cs typeface="Arial" panose="020B0604020202020204" pitchFamily="34" charset="0"/>
                      </a:endParaRPr>
                    </a:p>
                  </a:txBody>
                  <a:tcPr>
                    <a:solidFill>
                      <a:schemeClr val="accent1">
                        <a:lumMod val="75000"/>
                      </a:schemeClr>
                    </a:solidFill>
                  </a:tcPr>
                </a:tc>
                <a:tc>
                  <a:txBody>
                    <a:bodyPr/>
                    <a:lstStyle/>
                    <a:p>
                      <a:r>
                        <a:rPr lang="en-US" sz="1600" dirty="0"/>
                        <a:t>Immediate actions or support needed to commence objective</a:t>
                      </a:r>
                      <a:endParaRPr lang="en-US" sz="1600"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133166723"/>
                  </a:ext>
                </a:extLst>
              </a:tr>
              <a:tr h="370840">
                <a:tc>
                  <a:txBody>
                    <a:bodyPr/>
                    <a:lstStyle/>
                    <a:p>
                      <a:endParaRPr lang="en-US" sz="1600"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endParaRPr lang="en-US" sz="1600"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endParaRPr lang="en-US" sz="1600"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endParaRPr lang="en-US" sz="1600"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endParaRPr lang="en-US" sz="1600"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3732296491"/>
                  </a:ext>
                </a:extLst>
              </a:tr>
              <a:tr h="370840">
                <a:tc>
                  <a:txBody>
                    <a:bodyPr/>
                    <a:lstStyle/>
                    <a:p>
                      <a:endParaRPr lang="en-US" sz="1600" dirty="0">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endParaRPr lang="en-US" sz="1600" dirty="0">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endParaRPr lang="en-US" sz="1600" dirty="0">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endParaRPr lang="en-US" sz="1600" dirty="0">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endParaRPr lang="en-US" sz="1600" dirty="0">
                        <a:latin typeface="Arial" panose="020B0604020202020204" pitchFamily="34" charset="0"/>
                        <a:cs typeface="Arial" panose="020B0604020202020204" pitchFamily="34" charset="0"/>
                      </a:endParaRPr>
                    </a:p>
                  </a:txBody>
                  <a:tcPr>
                    <a:solidFill>
                      <a:schemeClr val="accent1">
                        <a:lumMod val="20000"/>
                        <a:lumOff val="80000"/>
                      </a:schemeClr>
                    </a:solidFill>
                  </a:tcPr>
                </a:tc>
                <a:extLst>
                  <a:ext uri="{0D108BD9-81ED-4DB2-BD59-A6C34878D82A}">
                    <a16:rowId xmlns:a16="http://schemas.microsoft.com/office/drawing/2014/main" val="2314213365"/>
                  </a:ext>
                </a:extLst>
              </a:tr>
              <a:tr h="370840">
                <a:tc>
                  <a:txBody>
                    <a:bodyPr/>
                    <a:lstStyle/>
                    <a:p>
                      <a:endParaRPr lang="en-US" sz="1600"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endParaRPr lang="en-US" sz="1600"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endParaRPr lang="en-US" sz="1600"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endParaRPr lang="en-US" sz="1600"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endParaRPr lang="en-US" sz="1600"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29428589"/>
                  </a:ext>
                </a:extLst>
              </a:tr>
              <a:tr h="370840">
                <a:tc>
                  <a:txBody>
                    <a:bodyPr/>
                    <a:lstStyle/>
                    <a:p>
                      <a:endParaRPr lang="en-US" sz="1600" dirty="0">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endParaRPr lang="en-US" sz="1600" dirty="0">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endParaRPr lang="en-US" sz="1600" dirty="0">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endParaRPr lang="en-US" sz="1600" dirty="0">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endParaRPr lang="en-US" sz="1600" dirty="0">
                        <a:latin typeface="Arial" panose="020B0604020202020204" pitchFamily="34" charset="0"/>
                        <a:cs typeface="Arial" panose="020B0604020202020204" pitchFamily="34" charset="0"/>
                      </a:endParaRPr>
                    </a:p>
                  </a:txBody>
                  <a:tcPr>
                    <a:solidFill>
                      <a:schemeClr val="accent1">
                        <a:lumMod val="20000"/>
                        <a:lumOff val="80000"/>
                      </a:schemeClr>
                    </a:solidFill>
                  </a:tcPr>
                </a:tc>
                <a:extLst>
                  <a:ext uri="{0D108BD9-81ED-4DB2-BD59-A6C34878D82A}">
                    <a16:rowId xmlns:a16="http://schemas.microsoft.com/office/drawing/2014/main" val="2826453127"/>
                  </a:ext>
                </a:extLst>
              </a:tr>
            </a:tbl>
          </a:graphicData>
        </a:graphic>
      </p:graphicFrame>
      <p:sp>
        <p:nvSpPr>
          <p:cNvPr id="7" name="TextBox 6">
            <a:extLst>
              <a:ext uri="{FF2B5EF4-FFF2-40B4-BE49-F238E27FC236}">
                <a16:creationId xmlns:a16="http://schemas.microsoft.com/office/drawing/2014/main" id="{3445BE52-812E-C147-BF15-380B4B1CC066}"/>
              </a:ext>
            </a:extLst>
          </p:cNvPr>
          <p:cNvSpPr txBox="1"/>
          <p:nvPr/>
        </p:nvSpPr>
        <p:spPr>
          <a:xfrm>
            <a:off x="224771" y="790446"/>
            <a:ext cx="6401547" cy="2769989"/>
          </a:xfrm>
          <a:prstGeom prst="rect">
            <a:avLst/>
          </a:prstGeom>
          <a:noFill/>
        </p:spPr>
        <p:txBody>
          <a:bodyPr wrap="square">
            <a:spAutoFit/>
          </a:bodyPr>
          <a:lstStyle/>
          <a:p>
            <a:r>
              <a:rPr lang="en-GB" sz="4400" b="1" dirty="0">
                <a:solidFill>
                  <a:schemeClr val="accent1">
                    <a:lumMod val="75000"/>
                  </a:schemeClr>
                </a:solidFill>
                <a:effectLst/>
                <a:latin typeface="Arial" panose="020B0604020202020204" pitchFamily="34" charset="0"/>
                <a:cs typeface="Arial" panose="020B0604020202020204" pitchFamily="34" charset="0"/>
              </a:rPr>
              <a:t>Setting objectives </a:t>
            </a:r>
            <a:endParaRPr lang="en-GB" sz="1400" dirty="0">
              <a:solidFill>
                <a:schemeClr val="accent1">
                  <a:lumMod val="75000"/>
                </a:schemeClr>
              </a:solidFill>
              <a:effectLst/>
              <a:latin typeface="Arial" panose="020B0604020202020204" pitchFamily="34" charset="0"/>
              <a:cs typeface="Arial" panose="020B0604020202020204" pitchFamily="34" charset="0"/>
            </a:endParaRPr>
          </a:p>
          <a:p>
            <a:br>
              <a:rPr lang="en-GB" sz="1300" dirty="0">
                <a:effectLst/>
                <a:latin typeface="Arial" panose="020B0604020202020204" pitchFamily="34" charset="0"/>
                <a:cs typeface="Arial" panose="020B0604020202020204" pitchFamily="34" charset="0"/>
              </a:rPr>
            </a:br>
            <a:r>
              <a:rPr lang="en-GB" sz="1300" dirty="0">
                <a:effectLst/>
                <a:latin typeface="Arial" panose="020B0604020202020204" pitchFamily="34" charset="0"/>
                <a:cs typeface="Arial" panose="020B0604020202020204" pitchFamily="34" charset="0"/>
              </a:rPr>
              <a:t>The FAST framework is </a:t>
            </a:r>
            <a:r>
              <a:rPr lang="en-GB" sz="1300" dirty="0">
                <a:latin typeface="Arial" panose="020B0604020202020204" pitchFamily="34" charset="0"/>
                <a:cs typeface="Arial" panose="020B0604020202020204" pitchFamily="34" charset="0"/>
              </a:rPr>
              <a:t>the Trust’s </a:t>
            </a:r>
            <a:r>
              <a:rPr lang="en-GB" sz="1300" dirty="0">
                <a:effectLst/>
                <a:latin typeface="Arial" panose="020B0604020202020204" pitchFamily="34" charset="0"/>
                <a:cs typeface="Arial" panose="020B0604020202020204" pitchFamily="34" charset="0"/>
              </a:rPr>
              <a:t>approach to setting objectives. Use it to ensure objectives are</a:t>
            </a:r>
            <a:r>
              <a:rPr lang="en-GB" sz="1300" dirty="0">
                <a:solidFill>
                  <a:srgbClr val="D38A59"/>
                </a:solidFill>
                <a:effectLst/>
                <a:latin typeface="Arial" panose="020B0604020202020204" pitchFamily="34" charset="0"/>
                <a:cs typeface="Arial" panose="020B0604020202020204" pitchFamily="34" charset="0"/>
              </a:rPr>
              <a:t>: </a:t>
            </a:r>
            <a:br>
              <a:rPr lang="en-GB" sz="1300" dirty="0">
                <a:solidFill>
                  <a:srgbClr val="D38A59"/>
                </a:solidFill>
                <a:effectLst/>
                <a:latin typeface="Arial" panose="020B0604020202020204" pitchFamily="34" charset="0"/>
                <a:cs typeface="Arial" panose="020B0604020202020204" pitchFamily="34" charset="0"/>
              </a:rPr>
            </a:br>
            <a:r>
              <a:rPr lang="en-GB" sz="1300" dirty="0">
                <a:solidFill>
                  <a:schemeClr val="accent1">
                    <a:lumMod val="75000"/>
                  </a:schemeClr>
                </a:solidFill>
                <a:effectLst/>
                <a:latin typeface="Arial" panose="020B0604020202020204" pitchFamily="34" charset="0"/>
                <a:cs typeface="Arial" panose="020B0604020202020204" pitchFamily="34" charset="0"/>
              </a:rPr>
              <a:t>- </a:t>
            </a:r>
            <a:r>
              <a:rPr lang="en-GB" sz="1300" b="1" dirty="0">
                <a:solidFill>
                  <a:schemeClr val="accent1">
                    <a:lumMod val="75000"/>
                  </a:schemeClr>
                </a:solidFill>
                <a:effectLst/>
                <a:latin typeface="Arial" panose="020B0604020202020204" pitchFamily="34" charset="0"/>
                <a:cs typeface="Arial" panose="020B0604020202020204" pitchFamily="34" charset="0"/>
              </a:rPr>
              <a:t>Frequently discussed</a:t>
            </a:r>
            <a:r>
              <a:rPr lang="en-GB" sz="1300" b="1" dirty="0">
                <a:effectLst/>
                <a:latin typeface="Arial" panose="020B0604020202020204" pitchFamily="34" charset="0"/>
                <a:cs typeface="Arial" panose="020B0604020202020204" pitchFamily="34" charset="0"/>
              </a:rPr>
              <a:t>: </a:t>
            </a:r>
            <a:r>
              <a:rPr lang="en-GB" sz="1300" dirty="0">
                <a:effectLst/>
                <a:latin typeface="Arial" panose="020B0604020202020204" pitchFamily="34" charset="0"/>
                <a:cs typeface="Arial" panose="020B0604020202020204" pitchFamily="34" charset="0"/>
              </a:rPr>
              <a:t>objectives set during appraisal should be routinely reviewed and amended as needed. </a:t>
            </a:r>
            <a:br>
              <a:rPr lang="en-GB" sz="1300" dirty="0">
                <a:effectLst/>
                <a:latin typeface="Arial" panose="020B0604020202020204" pitchFamily="34" charset="0"/>
                <a:cs typeface="Arial" panose="020B0604020202020204" pitchFamily="34" charset="0"/>
              </a:rPr>
            </a:br>
            <a:r>
              <a:rPr lang="en-GB" sz="1300" b="1" dirty="0">
                <a:solidFill>
                  <a:schemeClr val="accent1">
                    <a:lumMod val="75000"/>
                  </a:schemeClr>
                </a:solidFill>
                <a:effectLst/>
                <a:latin typeface="Arial" panose="020B0604020202020204" pitchFamily="34" charset="0"/>
                <a:cs typeface="Arial" panose="020B0604020202020204" pitchFamily="34" charset="0"/>
              </a:rPr>
              <a:t>- Ambitious</a:t>
            </a:r>
            <a:r>
              <a:rPr lang="en-GB" sz="1300" b="1" dirty="0">
                <a:effectLst/>
                <a:latin typeface="Arial" panose="020B0604020202020204" pitchFamily="34" charset="0"/>
                <a:cs typeface="Arial" panose="020B0604020202020204" pitchFamily="34" charset="0"/>
              </a:rPr>
              <a:t>: </a:t>
            </a:r>
            <a:r>
              <a:rPr lang="en-GB" sz="1300" dirty="0">
                <a:effectLst/>
                <a:latin typeface="Arial" panose="020B0604020202020204" pitchFamily="34" charset="0"/>
                <a:cs typeface="Arial" panose="020B0604020202020204" pitchFamily="34" charset="0"/>
              </a:rPr>
              <a:t>objectives should stretch and develop individuals. </a:t>
            </a:r>
            <a:br>
              <a:rPr lang="en-GB" sz="1300" dirty="0">
                <a:effectLst/>
                <a:latin typeface="Arial" panose="020B0604020202020204" pitchFamily="34" charset="0"/>
                <a:cs typeface="Arial" panose="020B0604020202020204" pitchFamily="34" charset="0"/>
              </a:rPr>
            </a:br>
            <a:r>
              <a:rPr lang="en-GB" sz="1300" b="1" dirty="0">
                <a:solidFill>
                  <a:schemeClr val="accent1">
                    <a:lumMod val="75000"/>
                  </a:schemeClr>
                </a:solidFill>
                <a:effectLst/>
                <a:latin typeface="Arial" panose="020B0604020202020204" pitchFamily="34" charset="0"/>
                <a:cs typeface="Arial" panose="020B0604020202020204" pitchFamily="34" charset="0"/>
              </a:rPr>
              <a:t>- Specific</a:t>
            </a:r>
            <a:r>
              <a:rPr lang="en-GB" sz="1300" b="1" dirty="0">
                <a:effectLst/>
                <a:latin typeface="Arial" panose="020B0604020202020204" pitchFamily="34" charset="0"/>
                <a:cs typeface="Arial" panose="020B0604020202020204" pitchFamily="34" charset="0"/>
              </a:rPr>
              <a:t>: </a:t>
            </a:r>
            <a:r>
              <a:rPr lang="en-GB" sz="1300" dirty="0">
                <a:effectLst/>
                <a:latin typeface="Arial" panose="020B0604020202020204" pitchFamily="34" charset="0"/>
                <a:cs typeface="Arial" panose="020B0604020202020204" pitchFamily="34" charset="0"/>
              </a:rPr>
              <a:t>objectives should be translated into concrete metrics and measures with clarity on how to successfully achieve them. </a:t>
            </a:r>
            <a:br>
              <a:rPr lang="en-GB" sz="1300" dirty="0">
                <a:effectLst/>
                <a:latin typeface="Arial" panose="020B0604020202020204" pitchFamily="34" charset="0"/>
                <a:cs typeface="Arial" panose="020B0604020202020204" pitchFamily="34" charset="0"/>
              </a:rPr>
            </a:br>
            <a:r>
              <a:rPr lang="en-GB" sz="1300" b="1" dirty="0">
                <a:solidFill>
                  <a:schemeClr val="accent1">
                    <a:lumMod val="75000"/>
                  </a:schemeClr>
                </a:solidFill>
                <a:effectLst/>
                <a:latin typeface="Arial" panose="020B0604020202020204" pitchFamily="34" charset="0"/>
                <a:cs typeface="Arial" panose="020B0604020202020204" pitchFamily="34" charset="0"/>
              </a:rPr>
              <a:t>- Transparent</a:t>
            </a:r>
            <a:r>
              <a:rPr lang="en-GB" sz="1300" b="1" dirty="0">
                <a:effectLst/>
                <a:latin typeface="Arial" panose="020B0604020202020204" pitchFamily="34" charset="0"/>
                <a:cs typeface="Arial" panose="020B0604020202020204" pitchFamily="34" charset="0"/>
              </a:rPr>
              <a:t>: </a:t>
            </a:r>
            <a:r>
              <a:rPr lang="en-GB" sz="1300" dirty="0">
                <a:effectLst/>
                <a:latin typeface="Arial" panose="020B0604020202020204" pitchFamily="34" charset="0"/>
                <a:cs typeface="Arial" panose="020B0604020202020204" pitchFamily="34" charset="0"/>
              </a:rPr>
              <a:t>individual objectives should be shared with colleagues and aligned to the Trust’s BOLD vision to support team, service and organisational deliverables. </a:t>
            </a:r>
          </a:p>
        </p:txBody>
      </p:sp>
      <p:graphicFrame>
        <p:nvGraphicFramePr>
          <p:cNvPr id="9" name="Table 8">
            <a:extLst>
              <a:ext uri="{FF2B5EF4-FFF2-40B4-BE49-F238E27FC236}">
                <a16:creationId xmlns:a16="http://schemas.microsoft.com/office/drawing/2014/main" id="{57409044-6A17-2545-8445-3E14F6FD8382}"/>
              </a:ext>
            </a:extLst>
          </p:cNvPr>
          <p:cNvGraphicFramePr>
            <a:graphicFrameLocks noGrp="1"/>
          </p:cNvGraphicFramePr>
          <p:nvPr>
            <p:extLst>
              <p:ext uri="{D42A27DB-BD31-4B8C-83A1-F6EECF244321}">
                <p14:modId xmlns:p14="http://schemas.microsoft.com/office/powerpoint/2010/main" val="1337245235"/>
              </p:ext>
            </p:extLst>
          </p:nvPr>
        </p:nvGraphicFramePr>
        <p:xfrm>
          <a:off x="6808304" y="997580"/>
          <a:ext cx="5158925" cy="2515143"/>
        </p:xfrm>
        <a:graphic>
          <a:graphicData uri="http://schemas.openxmlformats.org/drawingml/2006/table">
            <a:tbl>
              <a:tblPr/>
              <a:tblGrid>
                <a:gridCol w="431577">
                  <a:extLst>
                    <a:ext uri="{9D8B030D-6E8A-4147-A177-3AD203B41FA5}">
                      <a16:colId xmlns:a16="http://schemas.microsoft.com/office/drawing/2014/main" val="1336792728"/>
                    </a:ext>
                  </a:extLst>
                </a:gridCol>
                <a:gridCol w="4727348">
                  <a:extLst>
                    <a:ext uri="{9D8B030D-6E8A-4147-A177-3AD203B41FA5}">
                      <a16:colId xmlns:a16="http://schemas.microsoft.com/office/drawing/2014/main" val="4014946501"/>
                    </a:ext>
                  </a:extLst>
                </a:gridCol>
              </a:tblGrid>
              <a:tr h="487459">
                <a:tc>
                  <a:txBody>
                    <a:bodyPr/>
                    <a:lstStyle/>
                    <a:p>
                      <a:pPr algn="ctr"/>
                      <a:r>
                        <a:rPr lang="en-GB" sz="1600" b="1">
                          <a:solidFill>
                            <a:srgbClr val="FFFFFF"/>
                          </a:solidFill>
                          <a:effectLst/>
                          <a:latin typeface="Arial" panose="020B0604020202020204" pitchFamily="34" charset="0"/>
                          <a:cs typeface="Arial" panose="020B0604020202020204" pitchFamily="34" charset="0"/>
                        </a:rPr>
                        <a:t>B </a:t>
                      </a:r>
                      <a:endParaRPr lang="en-GB" sz="1100">
                        <a:effectLst/>
                        <a:latin typeface="Arial" panose="020B0604020202020204" pitchFamily="34" charset="0"/>
                        <a:cs typeface="Arial" panose="020B0604020202020204"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F2AF2D"/>
                    </a:solidFill>
                  </a:tcPr>
                </a:tc>
                <a:tc>
                  <a:txBody>
                    <a:bodyPr/>
                    <a:lstStyle/>
                    <a:p>
                      <a:r>
                        <a:rPr lang="en-GB" sz="1100" b="1">
                          <a:solidFill>
                            <a:srgbClr val="FFFFFF"/>
                          </a:solidFill>
                          <a:effectLst/>
                          <a:latin typeface="Arial" panose="020B0604020202020204" pitchFamily="34" charset="0"/>
                          <a:cs typeface="Arial" panose="020B0604020202020204" pitchFamily="34" charset="0"/>
                        </a:rPr>
                        <a:t>Brilliant People: </a:t>
                      </a:r>
                      <a:r>
                        <a:rPr lang="en-GB" sz="1100">
                          <a:solidFill>
                            <a:srgbClr val="FFFFFF"/>
                          </a:solidFill>
                          <a:effectLst/>
                          <a:latin typeface="Arial" panose="020B0604020202020204" pitchFamily="34" charset="0"/>
                          <a:cs typeface="Arial" panose="020B0604020202020204" pitchFamily="34" charset="0"/>
                        </a:rPr>
                        <a:t>we attract, retain and develop passionate and talented people, creating an environment where they can thrive </a:t>
                      </a:r>
                      <a:endParaRPr lang="en-GB" sz="1100">
                        <a:effectLst/>
                        <a:latin typeface="Arial" panose="020B0604020202020204" pitchFamily="34" charset="0"/>
                        <a:cs typeface="Arial" panose="020B0604020202020204"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F2AF2D"/>
                    </a:solidFill>
                  </a:tcPr>
                </a:tc>
                <a:extLst>
                  <a:ext uri="{0D108BD9-81ED-4DB2-BD59-A6C34878D82A}">
                    <a16:rowId xmlns:a16="http://schemas.microsoft.com/office/drawing/2014/main" val="2934718326"/>
                  </a:ext>
                </a:extLst>
              </a:tr>
              <a:tr h="487459">
                <a:tc>
                  <a:txBody>
                    <a:bodyPr/>
                    <a:lstStyle/>
                    <a:p>
                      <a:pPr algn="ctr"/>
                      <a:r>
                        <a:rPr lang="en-GB" sz="1600" b="1">
                          <a:solidFill>
                            <a:srgbClr val="FFFFFF"/>
                          </a:solidFill>
                          <a:effectLst/>
                          <a:latin typeface="Arial" panose="020B0604020202020204" pitchFamily="34" charset="0"/>
                          <a:cs typeface="Arial" panose="020B0604020202020204" pitchFamily="34" charset="0"/>
                        </a:rPr>
                        <a:t>O </a:t>
                      </a:r>
                      <a:endParaRPr lang="en-GB" sz="1100">
                        <a:effectLst/>
                        <a:latin typeface="Arial" panose="020B0604020202020204" pitchFamily="34" charset="0"/>
                        <a:cs typeface="Arial" panose="020B0604020202020204"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35B7E0"/>
                    </a:solidFill>
                  </a:tcPr>
                </a:tc>
                <a:tc>
                  <a:txBody>
                    <a:bodyPr/>
                    <a:lstStyle/>
                    <a:p>
                      <a:r>
                        <a:rPr lang="en-GB" sz="1100" b="1" dirty="0">
                          <a:solidFill>
                            <a:srgbClr val="FFFFFF"/>
                          </a:solidFill>
                          <a:effectLst/>
                          <a:latin typeface="Arial" panose="020B0604020202020204" pitchFamily="34" charset="0"/>
                          <a:cs typeface="Arial" panose="020B0604020202020204" pitchFamily="34" charset="0"/>
                        </a:rPr>
                        <a:t>Outstanding care: </a:t>
                      </a:r>
                      <a:r>
                        <a:rPr lang="en-GB" sz="1100" dirty="0">
                          <a:solidFill>
                            <a:srgbClr val="FFFFFF"/>
                          </a:solidFill>
                          <a:effectLst/>
                          <a:latin typeface="Arial" panose="020B0604020202020204" pitchFamily="34" charset="0"/>
                          <a:cs typeface="Arial" panose="020B0604020202020204" pitchFamily="34" charset="0"/>
                        </a:rPr>
                        <a:t>we deliver excellent health outcomes for our patients and they always feel safe, cared for and listened to </a:t>
                      </a:r>
                      <a:endParaRPr lang="en-GB" sz="1100" dirty="0">
                        <a:effectLst/>
                        <a:latin typeface="Arial" panose="020B0604020202020204" pitchFamily="34" charset="0"/>
                        <a:cs typeface="Arial" panose="020B0604020202020204"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35B7E0"/>
                    </a:solidFill>
                  </a:tcPr>
                </a:tc>
                <a:extLst>
                  <a:ext uri="{0D108BD9-81ED-4DB2-BD59-A6C34878D82A}">
                    <a16:rowId xmlns:a16="http://schemas.microsoft.com/office/drawing/2014/main" val="1853411368"/>
                  </a:ext>
                </a:extLst>
              </a:tr>
              <a:tr h="664174">
                <a:tc>
                  <a:txBody>
                    <a:bodyPr/>
                    <a:lstStyle/>
                    <a:p>
                      <a:pPr algn="ctr"/>
                      <a:r>
                        <a:rPr lang="en-GB" sz="1600" b="1">
                          <a:solidFill>
                            <a:srgbClr val="FFFFFF"/>
                          </a:solidFill>
                          <a:effectLst/>
                          <a:latin typeface="Arial" panose="020B0604020202020204" pitchFamily="34" charset="0"/>
                          <a:cs typeface="Arial" panose="020B0604020202020204" pitchFamily="34" charset="0"/>
                        </a:rPr>
                        <a:t>L </a:t>
                      </a:r>
                      <a:endParaRPr lang="en-GB" sz="1100">
                        <a:effectLst/>
                        <a:latin typeface="Arial" panose="020B0604020202020204" pitchFamily="34" charset="0"/>
                        <a:cs typeface="Arial" panose="020B0604020202020204"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AA1970"/>
                    </a:solidFill>
                  </a:tcPr>
                </a:tc>
                <a:tc>
                  <a:txBody>
                    <a:bodyPr/>
                    <a:lstStyle/>
                    <a:p>
                      <a:r>
                        <a:rPr lang="en-GB" sz="1100" b="1" dirty="0">
                          <a:solidFill>
                            <a:srgbClr val="FFFFFF"/>
                          </a:solidFill>
                          <a:effectLst/>
                          <a:latin typeface="Arial" panose="020B0604020202020204" pitchFamily="34" charset="0"/>
                          <a:cs typeface="Arial" panose="020B0604020202020204" pitchFamily="34" charset="0"/>
                        </a:rPr>
                        <a:t>Leaders in Research, Innovation and Education: </a:t>
                      </a:r>
                      <a:r>
                        <a:rPr lang="en-GB" sz="1100" dirty="0">
                          <a:solidFill>
                            <a:srgbClr val="FFFFFF"/>
                          </a:solidFill>
                          <a:effectLst/>
                          <a:latin typeface="Arial" panose="020B0604020202020204" pitchFamily="34" charset="0"/>
                          <a:cs typeface="Arial" panose="020B0604020202020204" pitchFamily="34" charset="0"/>
                        </a:rPr>
                        <a:t>we continue to develop and deliver world class research, innovation and education – providing the best teaching and brining new treatments and technologies to patients </a:t>
                      </a:r>
                      <a:endParaRPr lang="en-GB" sz="1100" dirty="0">
                        <a:effectLst/>
                        <a:latin typeface="Arial" panose="020B0604020202020204" pitchFamily="34" charset="0"/>
                        <a:cs typeface="Arial" panose="020B0604020202020204"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AA1970"/>
                    </a:solidFill>
                  </a:tcPr>
                </a:tc>
                <a:extLst>
                  <a:ext uri="{0D108BD9-81ED-4DB2-BD59-A6C34878D82A}">
                    <a16:rowId xmlns:a16="http://schemas.microsoft.com/office/drawing/2014/main" val="383733062"/>
                  </a:ext>
                </a:extLst>
              </a:tr>
              <a:tr h="778225">
                <a:tc>
                  <a:txBody>
                    <a:bodyPr/>
                    <a:lstStyle/>
                    <a:p>
                      <a:pPr algn="ctr"/>
                      <a:r>
                        <a:rPr lang="en-GB" sz="1600" b="1" dirty="0">
                          <a:solidFill>
                            <a:srgbClr val="FFFFFF"/>
                          </a:solidFill>
                          <a:effectLst/>
                          <a:latin typeface="Arial" panose="020B0604020202020204" pitchFamily="34" charset="0"/>
                          <a:cs typeface="Arial" panose="020B0604020202020204" pitchFamily="34" charset="0"/>
                        </a:rPr>
                        <a:t>D </a:t>
                      </a:r>
                      <a:endParaRPr lang="en-GB" sz="1100" dirty="0">
                        <a:effectLst/>
                        <a:latin typeface="Arial" panose="020B0604020202020204" pitchFamily="34" charset="0"/>
                        <a:cs typeface="Arial" panose="020B0604020202020204"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009E47"/>
                    </a:solidFill>
                  </a:tcPr>
                </a:tc>
                <a:tc>
                  <a:txBody>
                    <a:bodyPr/>
                    <a:lstStyle/>
                    <a:p>
                      <a:r>
                        <a:rPr lang="en-GB" sz="1100" b="1" dirty="0">
                          <a:solidFill>
                            <a:srgbClr val="FFFFFF"/>
                          </a:solidFill>
                          <a:effectLst/>
                          <a:latin typeface="Arial" panose="020B0604020202020204" pitchFamily="34" charset="0"/>
                          <a:cs typeface="Arial" panose="020B0604020202020204" pitchFamily="34" charset="0"/>
                        </a:rPr>
                        <a:t>Diversity, Equality and Inclusion at the heart of everything we do: </a:t>
                      </a:r>
                      <a:r>
                        <a:rPr lang="en-GB" sz="1100" dirty="0">
                          <a:solidFill>
                            <a:srgbClr val="FFFFFF"/>
                          </a:solidFill>
                          <a:effectLst/>
                          <a:latin typeface="Arial" panose="020B0604020202020204" pitchFamily="34" charset="0"/>
                          <a:cs typeface="Arial" panose="020B0604020202020204" pitchFamily="34" charset="0"/>
                        </a:rPr>
                        <a:t>we proudly champion diversity and inclusion at King’s and act decisively to deliver more equitable experiences and outcomes for our patients and people </a:t>
                      </a:r>
                      <a:endParaRPr lang="en-GB" sz="1100" dirty="0">
                        <a:effectLst/>
                        <a:latin typeface="Arial" panose="020B0604020202020204" pitchFamily="34" charset="0"/>
                        <a:cs typeface="Arial" panose="020B0604020202020204"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009E47"/>
                    </a:solidFill>
                  </a:tcPr>
                </a:tc>
                <a:extLst>
                  <a:ext uri="{0D108BD9-81ED-4DB2-BD59-A6C34878D82A}">
                    <a16:rowId xmlns:a16="http://schemas.microsoft.com/office/drawing/2014/main" val="1648816561"/>
                  </a:ext>
                </a:extLst>
              </a:tr>
            </a:tbl>
          </a:graphicData>
        </a:graphic>
      </p:graphicFrame>
    </p:spTree>
    <p:extLst>
      <p:ext uri="{BB962C8B-B14F-4D97-AF65-F5344CB8AC3E}">
        <p14:creationId xmlns:p14="http://schemas.microsoft.com/office/powerpoint/2010/main" val="1740950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AFFC5-F6CD-9144-ABB5-C0BCF9C96470}"/>
              </a:ext>
            </a:extLst>
          </p:cNvPr>
          <p:cNvSpPr>
            <a:spLocks noGrp="1"/>
          </p:cNvSpPr>
          <p:nvPr>
            <p:ph type="title"/>
          </p:nvPr>
        </p:nvSpPr>
        <p:spPr>
          <a:xfrm>
            <a:off x="0" y="1"/>
            <a:ext cx="12192000" cy="530942"/>
          </a:xfrm>
          <a:solidFill>
            <a:schemeClr val="accent1">
              <a:lumMod val="75000"/>
            </a:schemeClr>
          </a:solidFill>
        </p:spPr>
        <p:txBody>
          <a:bodyPr>
            <a:normAutofit/>
          </a:bodyPr>
          <a:lstStyle/>
          <a:p>
            <a:r>
              <a:rPr lang="en-US" sz="2000" b="1" dirty="0">
                <a:solidFill>
                  <a:schemeClr val="bg1"/>
                </a:solidFill>
                <a:latin typeface="Arial" panose="020B0604020202020204" pitchFamily="34" charset="0"/>
                <a:cs typeface="Arial" panose="020B0604020202020204" pitchFamily="34" charset="0"/>
              </a:rPr>
              <a:t>Appraisal 2024</a:t>
            </a:r>
          </a:p>
        </p:txBody>
      </p:sp>
      <p:sp>
        <p:nvSpPr>
          <p:cNvPr id="4" name="Right Triangle 3">
            <a:extLst>
              <a:ext uri="{FF2B5EF4-FFF2-40B4-BE49-F238E27FC236}">
                <a16:creationId xmlns:a16="http://schemas.microsoft.com/office/drawing/2014/main" id="{AE478BAA-E7A0-AC43-B3A2-101C59A1C06C}"/>
              </a:ext>
            </a:extLst>
          </p:cNvPr>
          <p:cNvSpPr/>
          <p:nvPr/>
        </p:nvSpPr>
        <p:spPr>
          <a:xfrm rot="10800000">
            <a:off x="10663085" y="448238"/>
            <a:ext cx="501445" cy="486697"/>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8">
            <a:extLst>
              <a:ext uri="{FF2B5EF4-FFF2-40B4-BE49-F238E27FC236}">
                <a16:creationId xmlns:a16="http://schemas.microsoft.com/office/drawing/2014/main" id="{3D14468E-BA7F-5040-9913-AE371BB9A1C1}"/>
              </a:ext>
            </a:extLst>
          </p:cNvPr>
          <p:cNvGraphicFramePr>
            <a:graphicFrameLocks noGrp="1"/>
          </p:cNvGraphicFramePr>
          <p:nvPr>
            <p:extLst>
              <p:ext uri="{D42A27DB-BD31-4B8C-83A1-F6EECF244321}">
                <p14:modId xmlns:p14="http://schemas.microsoft.com/office/powerpoint/2010/main" val="3787474636"/>
              </p:ext>
            </p:extLst>
          </p:nvPr>
        </p:nvGraphicFramePr>
        <p:xfrm>
          <a:off x="92599" y="3912249"/>
          <a:ext cx="12006801" cy="2062480"/>
        </p:xfrm>
        <a:graphic>
          <a:graphicData uri="http://schemas.openxmlformats.org/drawingml/2006/table">
            <a:tbl>
              <a:tblPr firstRow="1" bandRow="1">
                <a:tableStyleId>{21E4AEA4-8DFA-4A89-87EB-49C32662AFE0}</a:tableStyleId>
              </a:tblPr>
              <a:tblGrid>
                <a:gridCol w="4002267">
                  <a:extLst>
                    <a:ext uri="{9D8B030D-6E8A-4147-A177-3AD203B41FA5}">
                      <a16:colId xmlns:a16="http://schemas.microsoft.com/office/drawing/2014/main" val="2430142034"/>
                    </a:ext>
                  </a:extLst>
                </a:gridCol>
                <a:gridCol w="4002267">
                  <a:extLst>
                    <a:ext uri="{9D8B030D-6E8A-4147-A177-3AD203B41FA5}">
                      <a16:colId xmlns:a16="http://schemas.microsoft.com/office/drawing/2014/main" val="2815710569"/>
                    </a:ext>
                  </a:extLst>
                </a:gridCol>
                <a:gridCol w="4002267">
                  <a:extLst>
                    <a:ext uri="{9D8B030D-6E8A-4147-A177-3AD203B41FA5}">
                      <a16:colId xmlns:a16="http://schemas.microsoft.com/office/drawing/2014/main" val="896129488"/>
                    </a:ext>
                  </a:extLst>
                </a:gridCol>
              </a:tblGrid>
              <a:tr h="370840">
                <a:tc>
                  <a:txBody>
                    <a:bodyPr/>
                    <a:lstStyle/>
                    <a:p>
                      <a:r>
                        <a:rPr lang="en-US" sz="1600" dirty="0"/>
                        <a:t>Development activity</a:t>
                      </a:r>
                      <a:endParaRPr lang="en-US" sz="1600" dirty="0">
                        <a:latin typeface="Arial" panose="020B0604020202020204" pitchFamily="34" charset="0"/>
                        <a:cs typeface="Arial" panose="020B0604020202020204" pitchFamily="34" charset="0"/>
                      </a:endParaRPr>
                    </a:p>
                  </a:txBody>
                  <a:tcPr>
                    <a:solidFill>
                      <a:schemeClr val="accent1">
                        <a:lumMod val="75000"/>
                      </a:schemeClr>
                    </a:solidFill>
                  </a:tcPr>
                </a:tc>
                <a:tc>
                  <a:txBody>
                    <a:bodyPr/>
                    <a:lstStyle/>
                    <a:p>
                      <a:r>
                        <a:rPr lang="en-US" sz="1600" dirty="0"/>
                        <a:t>Link to objective or service / organisational strategy / priority</a:t>
                      </a:r>
                      <a:endParaRPr lang="en-US" sz="1600" dirty="0">
                        <a:latin typeface="Arial" panose="020B0604020202020204" pitchFamily="34" charset="0"/>
                        <a:cs typeface="Arial" panose="020B0604020202020204" pitchFamily="34" charset="0"/>
                      </a:endParaRPr>
                    </a:p>
                  </a:txBody>
                  <a:tcPr>
                    <a:solidFill>
                      <a:schemeClr val="accent1">
                        <a:lumMod val="75000"/>
                      </a:schemeClr>
                    </a:solidFill>
                  </a:tcPr>
                </a:tc>
                <a:tc>
                  <a:txBody>
                    <a:bodyPr/>
                    <a:lstStyle/>
                    <a:p>
                      <a:r>
                        <a:rPr lang="en-US" sz="1600" dirty="0"/>
                        <a:t>What are the immediate actions or timescales for doing this?</a:t>
                      </a:r>
                      <a:endParaRPr lang="en-US" sz="1600"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133166723"/>
                  </a:ext>
                </a:extLst>
              </a:tr>
              <a:tr h="370840">
                <a:tc>
                  <a:txBody>
                    <a:bodyPr/>
                    <a:lstStyle/>
                    <a:p>
                      <a:endParaRPr lang="en-US" sz="1600"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endParaRPr lang="en-US" sz="1600"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endParaRPr lang="en-US" sz="1600"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3732296491"/>
                  </a:ext>
                </a:extLst>
              </a:tr>
              <a:tr h="370840">
                <a:tc>
                  <a:txBody>
                    <a:bodyPr/>
                    <a:lstStyle/>
                    <a:p>
                      <a:endParaRPr lang="en-US" sz="1600" dirty="0">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endParaRPr lang="en-US" sz="1600" dirty="0">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endParaRPr lang="en-US" sz="1600" dirty="0">
                        <a:latin typeface="Arial" panose="020B0604020202020204" pitchFamily="34" charset="0"/>
                        <a:cs typeface="Arial" panose="020B0604020202020204" pitchFamily="34" charset="0"/>
                      </a:endParaRPr>
                    </a:p>
                  </a:txBody>
                  <a:tcPr>
                    <a:solidFill>
                      <a:schemeClr val="accent1">
                        <a:lumMod val="20000"/>
                        <a:lumOff val="80000"/>
                      </a:schemeClr>
                    </a:solidFill>
                  </a:tcPr>
                </a:tc>
                <a:extLst>
                  <a:ext uri="{0D108BD9-81ED-4DB2-BD59-A6C34878D82A}">
                    <a16:rowId xmlns:a16="http://schemas.microsoft.com/office/drawing/2014/main" val="2314213365"/>
                  </a:ext>
                </a:extLst>
              </a:tr>
              <a:tr h="370840">
                <a:tc>
                  <a:txBody>
                    <a:bodyPr/>
                    <a:lstStyle/>
                    <a:p>
                      <a:endParaRPr lang="en-US" sz="1600"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endParaRPr lang="en-US" sz="1600"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endParaRPr lang="en-US" sz="1600"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29428589"/>
                  </a:ext>
                </a:extLst>
              </a:tr>
              <a:tr h="370840">
                <a:tc>
                  <a:txBody>
                    <a:bodyPr/>
                    <a:lstStyle/>
                    <a:p>
                      <a:endParaRPr lang="en-US" sz="1600" dirty="0">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endParaRPr lang="en-US" sz="1600" dirty="0">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endParaRPr lang="en-US" sz="1600" dirty="0">
                        <a:latin typeface="Arial" panose="020B0604020202020204" pitchFamily="34" charset="0"/>
                        <a:cs typeface="Arial" panose="020B0604020202020204" pitchFamily="34" charset="0"/>
                      </a:endParaRPr>
                    </a:p>
                  </a:txBody>
                  <a:tcPr>
                    <a:solidFill>
                      <a:schemeClr val="accent1">
                        <a:lumMod val="20000"/>
                        <a:lumOff val="80000"/>
                      </a:schemeClr>
                    </a:solidFill>
                  </a:tcPr>
                </a:tc>
                <a:extLst>
                  <a:ext uri="{0D108BD9-81ED-4DB2-BD59-A6C34878D82A}">
                    <a16:rowId xmlns:a16="http://schemas.microsoft.com/office/drawing/2014/main" val="2826453127"/>
                  </a:ext>
                </a:extLst>
              </a:tr>
            </a:tbl>
          </a:graphicData>
        </a:graphic>
      </p:graphicFrame>
      <p:sp>
        <p:nvSpPr>
          <p:cNvPr id="8" name="TextBox 7">
            <a:extLst>
              <a:ext uri="{FF2B5EF4-FFF2-40B4-BE49-F238E27FC236}">
                <a16:creationId xmlns:a16="http://schemas.microsoft.com/office/drawing/2014/main" id="{7BB83BF4-5526-374D-9C04-DDFA50225A85}"/>
              </a:ext>
            </a:extLst>
          </p:cNvPr>
          <p:cNvSpPr txBox="1"/>
          <p:nvPr/>
        </p:nvSpPr>
        <p:spPr>
          <a:xfrm>
            <a:off x="92598" y="943820"/>
            <a:ext cx="5238480" cy="2492990"/>
          </a:xfrm>
          <a:prstGeom prst="rect">
            <a:avLst/>
          </a:prstGeom>
          <a:noFill/>
        </p:spPr>
        <p:txBody>
          <a:bodyPr wrap="square">
            <a:spAutoFit/>
          </a:bodyPr>
          <a:lstStyle/>
          <a:p>
            <a:r>
              <a:rPr lang="en-GB" sz="4400" b="1" dirty="0">
                <a:solidFill>
                  <a:schemeClr val="accent1">
                    <a:lumMod val="75000"/>
                  </a:schemeClr>
                </a:solidFill>
                <a:effectLst/>
                <a:latin typeface="Arial" panose="020B0604020202020204" pitchFamily="34" charset="0"/>
                <a:cs typeface="Arial" panose="020B0604020202020204" pitchFamily="34" charset="0"/>
              </a:rPr>
              <a:t>Your development </a:t>
            </a:r>
            <a:endParaRPr lang="en-GB" sz="1400" dirty="0">
              <a:solidFill>
                <a:schemeClr val="accent1">
                  <a:lumMod val="75000"/>
                </a:schemeClr>
              </a:solidFill>
              <a:effectLst/>
              <a:latin typeface="Arial" panose="020B0604020202020204" pitchFamily="34" charset="0"/>
              <a:cs typeface="Arial" panose="020B0604020202020204" pitchFamily="34" charset="0"/>
            </a:endParaRPr>
          </a:p>
          <a:p>
            <a:br>
              <a:rPr lang="en-GB" sz="1400" dirty="0">
                <a:effectLst/>
                <a:latin typeface="Arial" panose="020B0604020202020204" pitchFamily="34" charset="0"/>
                <a:cs typeface="Arial" panose="020B0604020202020204" pitchFamily="34" charset="0"/>
              </a:rPr>
            </a:br>
            <a:r>
              <a:rPr lang="en-GB" sz="1400" dirty="0">
                <a:effectLst/>
                <a:latin typeface="Arial" panose="020B0604020202020204" pitchFamily="34" charset="0"/>
                <a:cs typeface="Arial" panose="020B0604020202020204" pitchFamily="34" charset="0"/>
              </a:rPr>
              <a:t>This section of the appraisal is to identify your development needs in order to help you be successful in your role and deliver the Trust’s BOLD vision. </a:t>
            </a:r>
          </a:p>
          <a:p>
            <a:endParaRPr lang="en-GB" sz="1400" dirty="0">
              <a:effectLst/>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Also, t</a:t>
            </a:r>
            <a:r>
              <a:rPr lang="en-GB" sz="1400" dirty="0">
                <a:effectLst/>
                <a:latin typeface="Arial" panose="020B0604020202020204" pitchFamily="34" charset="0"/>
                <a:cs typeface="Arial" panose="020B0604020202020204" pitchFamily="34" charset="0"/>
              </a:rPr>
              <a:t>ake this opportunity to review your core skills training on LEAP and agree a date with your manager to complete any outstanding training. </a:t>
            </a:r>
          </a:p>
        </p:txBody>
      </p:sp>
      <p:graphicFrame>
        <p:nvGraphicFramePr>
          <p:cNvPr id="6" name="Table 5">
            <a:extLst>
              <a:ext uri="{FF2B5EF4-FFF2-40B4-BE49-F238E27FC236}">
                <a16:creationId xmlns:a16="http://schemas.microsoft.com/office/drawing/2014/main" id="{7FC90F60-FC4E-8345-B28D-881D935C18AC}"/>
              </a:ext>
            </a:extLst>
          </p:cNvPr>
          <p:cNvGraphicFramePr>
            <a:graphicFrameLocks noGrp="1"/>
          </p:cNvGraphicFramePr>
          <p:nvPr>
            <p:extLst>
              <p:ext uri="{D42A27DB-BD31-4B8C-83A1-F6EECF244321}">
                <p14:modId xmlns:p14="http://schemas.microsoft.com/office/powerpoint/2010/main" val="2555568393"/>
              </p:ext>
            </p:extLst>
          </p:nvPr>
        </p:nvGraphicFramePr>
        <p:xfrm>
          <a:off x="5524270" y="1646352"/>
          <a:ext cx="6485680" cy="1554480"/>
        </p:xfrm>
        <a:graphic>
          <a:graphicData uri="http://schemas.openxmlformats.org/drawingml/2006/table">
            <a:tbl>
              <a:tblPr>
                <a:tableStyleId>{21E4AEA4-8DFA-4A89-87EB-49C32662AFE0}</a:tableStyleId>
              </a:tblPr>
              <a:tblGrid>
                <a:gridCol w="1621420">
                  <a:extLst>
                    <a:ext uri="{9D8B030D-6E8A-4147-A177-3AD203B41FA5}">
                      <a16:colId xmlns:a16="http://schemas.microsoft.com/office/drawing/2014/main" val="3265844727"/>
                    </a:ext>
                  </a:extLst>
                </a:gridCol>
                <a:gridCol w="1621420">
                  <a:extLst>
                    <a:ext uri="{9D8B030D-6E8A-4147-A177-3AD203B41FA5}">
                      <a16:colId xmlns:a16="http://schemas.microsoft.com/office/drawing/2014/main" val="1969022855"/>
                    </a:ext>
                  </a:extLst>
                </a:gridCol>
                <a:gridCol w="1621420">
                  <a:extLst>
                    <a:ext uri="{9D8B030D-6E8A-4147-A177-3AD203B41FA5}">
                      <a16:colId xmlns:a16="http://schemas.microsoft.com/office/drawing/2014/main" val="2501382886"/>
                    </a:ext>
                  </a:extLst>
                </a:gridCol>
                <a:gridCol w="1621420">
                  <a:extLst>
                    <a:ext uri="{9D8B030D-6E8A-4147-A177-3AD203B41FA5}">
                      <a16:colId xmlns:a16="http://schemas.microsoft.com/office/drawing/2014/main" val="3731400390"/>
                    </a:ext>
                  </a:extLst>
                </a:gridCol>
              </a:tblGrid>
              <a:tr h="0">
                <a:tc gridSpan="4">
                  <a:txBody>
                    <a:bodyPr/>
                    <a:lstStyle/>
                    <a:p>
                      <a:pPr algn="ctr"/>
                      <a:r>
                        <a:rPr lang="en-GB" sz="1200" dirty="0">
                          <a:effectLst/>
                          <a:latin typeface="Arial" panose="020B0604020202020204" pitchFamily="34" charset="0"/>
                          <a:cs typeface="Arial" panose="020B0604020202020204" pitchFamily="34" charset="0"/>
                        </a:rPr>
                        <a:t>Consider the range of ways you can access development: </a:t>
                      </a:r>
                    </a:p>
                  </a:txBody>
                  <a:tcPr anchor="ctr">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26890673"/>
                  </a:ext>
                </a:extLst>
              </a:tr>
              <a:tr h="0">
                <a:tc>
                  <a:txBody>
                    <a:bodyPr/>
                    <a:lstStyle/>
                    <a:p>
                      <a:pPr algn="ctr"/>
                      <a:r>
                        <a:rPr lang="en-GB" sz="1200" dirty="0">
                          <a:effectLst/>
                          <a:latin typeface="Arial" panose="020B0604020202020204" pitchFamily="34" charset="0"/>
                          <a:cs typeface="Arial" panose="020B0604020202020204" pitchFamily="34" charset="0"/>
                        </a:rPr>
                        <a:t>Networking </a:t>
                      </a:r>
                    </a:p>
                  </a:txBody>
                  <a:tcPr anchor="ctr">
                    <a:solidFill>
                      <a:schemeClr val="accent1">
                        <a:lumMod val="20000"/>
                        <a:lumOff val="80000"/>
                      </a:schemeClr>
                    </a:solidFill>
                  </a:tcPr>
                </a:tc>
                <a:tc>
                  <a:txBody>
                    <a:bodyPr/>
                    <a:lstStyle/>
                    <a:p>
                      <a:pPr algn="ctr"/>
                      <a:r>
                        <a:rPr lang="en-GB" sz="1200">
                          <a:effectLst/>
                          <a:latin typeface="Arial" panose="020B0604020202020204" pitchFamily="34" charset="0"/>
                          <a:cs typeface="Arial" panose="020B0604020202020204" pitchFamily="34" charset="0"/>
                        </a:rPr>
                        <a:t>Coaching </a:t>
                      </a:r>
                    </a:p>
                  </a:txBody>
                  <a:tcPr anchor="ctr">
                    <a:solidFill>
                      <a:schemeClr val="accent1">
                        <a:lumMod val="20000"/>
                        <a:lumOff val="80000"/>
                      </a:schemeClr>
                    </a:solidFill>
                  </a:tcPr>
                </a:tc>
                <a:tc>
                  <a:txBody>
                    <a:bodyPr/>
                    <a:lstStyle/>
                    <a:p>
                      <a:pPr algn="ctr"/>
                      <a:r>
                        <a:rPr lang="en-GB" sz="1200">
                          <a:effectLst/>
                          <a:latin typeface="Arial" panose="020B0604020202020204" pitchFamily="34" charset="0"/>
                          <a:cs typeface="Arial" panose="020B0604020202020204" pitchFamily="34" charset="0"/>
                        </a:rPr>
                        <a:t>Acting up </a:t>
                      </a:r>
                    </a:p>
                  </a:txBody>
                  <a:tcPr anchor="ctr">
                    <a:solidFill>
                      <a:schemeClr val="accent1">
                        <a:lumMod val="20000"/>
                        <a:lumOff val="80000"/>
                      </a:schemeClr>
                    </a:solidFill>
                  </a:tcPr>
                </a:tc>
                <a:tc>
                  <a:txBody>
                    <a:bodyPr/>
                    <a:lstStyle/>
                    <a:p>
                      <a:pPr algn="ctr"/>
                      <a:r>
                        <a:rPr lang="en-GB" sz="1200">
                          <a:effectLst/>
                          <a:latin typeface="Arial" panose="020B0604020202020204" pitchFamily="34" charset="0"/>
                          <a:cs typeface="Arial" panose="020B0604020202020204" pitchFamily="34" charset="0"/>
                        </a:rPr>
                        <a:t>Online resources </a:t>
                      </a:r>
                    </a:p>
                  </a:txBody>
                  <a:tcPr anchor="ctr">
                    <a:solidFill>
                      <a:schemeClr val="accent1">
                        <a:lumMod val="20000"/>
                        <a:lumOff val="80000"/>
                      </a:schemeClr>
                    </a:solidFill>
                  </a:tcPr>
                </a:tc>
                <a:extLst>
                  <a:ext uri="{0D108BD9-81ED-4DB2-BD59-A6C34878D82A}">
                    <a16:rowId xmlns:a16="http://schemas.microsoft.com/office/drawing/2014/main" val="2352340682"/>
                  </a:ext>
                </a:extLst>
              </a:tr>
              <a:tr h="0">
                <a:tc>
                  <a:txBody>
                    <a:bodyPr/>
                    <a:lstStyle/>
                    <a:p>
                      <a:pPr algn="ctr"/>
                      <a:r>
                        <a:rPr lang="en-GB" sz="1200" dirty="0">
                          <a:effectLst/>
                          <a:latin typeface="Arial" panose="020B0604020202020204" pitchFamily="34" charset="0"/>
                          <a:cs typeface="Arial" panose="020B0604020202020204" pitchFamily="34" charset="0"/>
                        </a:rPr>
                        <a:t>Research / journals </a:t>
                      </a:r>
                    </a:p>
                  </a:txBody>
                  <a:tcPr anchor="ctr">
                    <a:solidFill>
                      <a:schemeClr val="accent1">
                        <a:lumMod val="20000"/>
                        <a:lumOff val="80000"/>
                      </a:schemeClr>
                    </a:solidFill>
                  </a:tcPr>
                </a:tc>
                <a:tc>
                  <a:txBody>
                    <a:bodyPr/>
                    <a:lstStyle/>
                    <a:p>
                      <a:pPr algn="ctr"/>
                      <a:r>
                        <a:rPr lang="en-GB" sz="1200" dirty="0">
                          <a:effectLst/>
                          <a:latin typeface="Arial" panose="020B0604020202020204" pitchFamily="34" charset="0"/>
                          <a:cs typeface="Arial" panose="020B0604020202020204" pitchFamily="34" charset="0"/>
                        </a:rPr>
                        <a:t>Projects </a:t>
                      </a:r>
                    </a:p>
                  </a:txBody>
                  <a:tcPr anchor="ctr">
                    <a:solidFill>
                      <a:schemeClr val="accent1">
                        <a:lumMod val="20000"/>
                        <a:lumOff val="80000"/>
                      </a:schemeClr>
                    </a:solidFill>
                  </a:tcPr>
                </a:tc>
                <a:tc>
                  <a:txBody>
                    <a:bodyPr/>
                    <a:lstStyle/>
                    <a:p>
                      <a:pPr algn="ctr"/>
                      <a:r>
                        <a:rPr lang="en-GB" sz="1200">
                          <a:effectLst/>
                          <a:latin typeface="Arial" panose="020B0604020202020204" pitchFamily="34" charset="0"/>
                          <a:cs typeface="Arial" panose="020B0604020202020204" pitchFamily="34" charset="0"/>
                        </a:rPr>
                        <a:t>Reflective practice </a:t>
                      </a:r>
                    </a:p>
                  </a:txBody>
                  <a:tcPr anchor="ctr">
                    <a:solidFill>
                      <a:schemeClr val="accent1">
                        <a:lumMod val="20000"/>
                        <a:lumOff val="80000"/>
                      </a:schemeClr>
                    </a:solidFill>
                  </a:tcPr>
                </a:tc>
                <a:tc>
                  <a:txBody>
                    <a:bodyPr/>
                    <a:lstStyle/>
                    <a:p>
                      <a:pPr algn="ctr"/>
                      <a:r>
                        <a:rPr lang="en-GB" sz="1200">
                          <a:effectLst/>
                          <a:latin typeface="Arial" panose="020B0604020202020204" pitchFamily="34" charset="0"/>
                          <a:cs typeface="Arial" panose="020B0604020202020204" pitchFamily="34" charset="0"/>
                        </a:rPr>
                        <a:t>Supervision </a:t>
                      </a:r>
                    </a:p>
                  </a:txBody>
                  <a:tcPr anchor="ctr">
                    <a:solidFill>
                      <a:schemeClr val="accent1">
                        <a:lumMod val="20000"/>
                        <a:lumOff val="80000"/>
                      </a:schemeClr>
                    </a:solidFill>
                  </a:tcPr>
                </a:tc>
                <a:extLst>
                  <a:ext uri="{0D108BD9-81ED-4DB2-BD59-A6C34878D82A}">
                    <a16:rowId xmlns:a16="http://schemas.microsoft.com/office/drawing/2014/main" val="475210824"/>
                  </a:ext>
                </a:extLst>
              </a:tr>
              <a:tr h="0">
                <a:tc>
                  <a:txBody>
                    <a:bodyPr/>
                    <a:lstStyle/>
                    <a:p>
                      <a:pPr algn="ctr"/>
                      <a:r>
                        <a:rPr lang="en-GB" sz="1200">
                          <a:effectLst/>
                          <a:latin typeface="Arial" panose="020B0604020202020204" pitchFamily="34" charset="0"/>
                          <a:cs typeface="Arial" panose="020B0604020202020204" pitchFamily="34" charset="0"/>
                        </a:rPr>
                        <a:t>Shadowing </a:t>
                      </a:r>
                    </a:p>
                  </a:txBody>
                  <a:tcPr anchor="ctr">
                    <a:solidFill>
                      <a:schemeClr val="accent1">
                        <a:lumMod val="20000"/>
                        <a:lumOff val="80000"/>
                      </a:schemeClr>
                    </a:solidFill>
                  </a:tcPr>
                </a:tc>
                <a:tc>
                  <a:txBody>
                    <a:bodyPr/>
                    <a:lstStyle/>
                    <a:p>
                      <a:pPr algn="ctr"/>
                      <a:r>
                        <a:rPr lang="en-GB" sz="1200">
                          <a:effectLst/>
                          <a:latin typeface="Arial" panose="020B0604020202020204" pitchFamily="34" charset="0"/>
                          <a:cs typeface="Arial" panose="020B0604020202020204" pitchFamily="34" charset="0"/>
                        </a:rPr>
                        <a:t>Conferences </a:t>
                      </a:r>
                    </a:p>
                  </a:txBody>
                  <a:tcPr anchor="ctr">
                    <a:solidFill>
                      <a:schemeClr val="accent1">
                        <a:lumMod val="20000"/>
                        <a:lumOff val="80000"/>
                      </a:schemeClr>
                    </a:solidFill>
                  </a:tcPr>
                </a:tc>
                <a:tc>
                  <a:txBody>
                    <a:bodyPr/>
                    <a:lstStyle/>
                    <a:p>
                      <a:pPr algn="ctr"/>
                      <a:r>
                        <a:rPr lang="en-GB" sz="1200" dirty="0">
                          <a:effectLst/>
                          <a:latin typeface="Arial" panose="020B0604020202020204" pitchFamily="34" charset="0"/>
                          <a:cs typeface="Arial" panose="020B0604020202020204" pitchFamily="34" charset="0"/>
                        </a:rPr>
                        <a:t>Speaking to experts </a:t>
                      </a:r>
                    </a:p>
                  </a:txBody>
                  <a:tcPr anchor="ctr">
                    <a:solidFill>
                      <a:schemeClr val="accent1">
                        <a:lumMod val="20000"/>
                        <a:lumOff val="80000"/>
                      </a:schemeClr>
                    </a:solidFill>
                  </a:tcPr>
                </a:tc>
                <a:tc>
                  <a:txBody>
                    <a:bodyPr/>
                    <a:lstStyle/>
                    <a:p>
                      <a:pPr algn="ctr"/>
                      <a:r>
                        <a:rPr lang="en-GB" sz="1200">
                          <a:effectLst/>
                          <a:latin typeface="Arial" panose="020B0604020202020204" pitchFamily="34" charset="0"/>
                          <a:cs typeface="Arial" panose="020B0604020202020204" pitchFamily="34" charset="0"/>
                        </a:rPr>
                        <a:t>Job rotations </a:t>
                      </a:r>
                    </a:p>
                  </a:txBody>
                  <a:tcPr anchor="ctr">
                    <a:solidFill>
                      <a:schemeClr val="accent1">
                        <a:lumMod val="20000"/>
                        <a:lumOff val="80000"/>
                      </a:schemeClr>
                    </a:solidFill>
                  </a:tcPr>
                </a:tc>
                <a:extLst>
                  <a:ext uri="{0D108BD9-81ED-4DB2-BD59-A6C34878D82A}">
                    <a16:rowId xmlns:a16="http://schemas.microsoft.com/office/drawing/2014/main" val="1414525036"/>
                  </a:ext>
                </a:extLst>
              </a:tr>
              <a:tr h="0">
                <a:tc>
                  <a:txBody>
                    <a:bodyPr/>
                    <a:lstStyle/>
                    <a:p>
                      <a:pPr algn="ctr"/>
                      <a:r>
                        <a:rPr lang="en-GB" sz="1200" dirty="0">
                          <a:effectLst/>
                          <a:latin typeface="Arial" panose="020B0604020202020204" pitchFamily="34" charset="0"/>
                          <a:cs typeface="Arial" panose="020B0604020202020204" pitchFamily="34" charset="0"/>
                        </a:rPr>
                        <a:t>Attending meetings </a:t>
                      </a:r>
                    </a:p>
                  </a:txBody>
                  <a:tcPr anchor="ctr">
                    <a:solidFill>
                      <a:schemeClr val="accent1">
                        <a:lumMod val="20000"/>
                        <a:lumOff val="80000"/>
                      </a:schemeClr>
                    </a:solidFill>
                  </a:tcPr>
                </a:tc>
                <a:tc>
                  <a:txBody>
                    <a:bodyPr/>
                    <a:lstStyle/>
                    <a:p>
                      <a:pPr algn="ctr"/>
                      <a:r>
                        <a:rPr lang="en-GB" sz="1200" dirty="0">
                          <a:effectLst/>
                          <a:latin typeface="Arial" panose="020B0604020202020204" pitchFamily="34" charset="0"/>
                          <a:cs typeface="Arial" panose="020B0604020202020204" pitchFamily="34" charset="0"/>
                        </a:rPr>
                        <a:t>Visiting other organisations </a:t>
                      </a:r>
                    </a:p>
                  </a:txBody>
                  <a:tcPr anchor="ctr">
                    <a:solidFill>
                      <a:schemeClr val="accent1">
                        <a:lumMod val="20000"/>
                        <a:lumOff val="80000"/>
                      </a:schemeClr>
                    </a:solidFill>
                  </a:tcPr>
                </a:tc>
                <a:tc>
                  <a:txBody>
                    <a:bodyPr/>
                    <a:lstStyle/>
                    <a:p>
                      <a:pPr algn="ctr"/>
                      <a:r>
                        <a:rPr lang="en-GB" sz="1200" dirty="0">
                          <a:effectLst/>
                          <a:latin typeface="Arial" panose="020B0604020202020204" pitchFamily="34" charset="0"/>
                          <a:cs typeface="Arial" panose="020B0604020202020204" pitchFamily="34" charset="0"/>
                        </a:rPr>
                        <a:t>Qualifications / training </a:t>
                      </a:r>
                    </a:p>
                  </a:txBody>
                  <a:tcPr anchor="ctr">
                    <a:solidFill>
                      <a:schemeClr val="accent1">
                        <a:lumMod val="20000"/>
                        <a:lumOff val="80000"/>
                      </a:schemeClr>
                    </a:solidFill>
                  </a:tcPr>
                </a:tc>
                <a:tc>
                  <a:txBody>
                    <a:bodyPr/>
                    <a:lstStyle/>
                    <a:p>
                      <a:pPr algn="ctr"/>
                      <a:r>
                        <a:rPr lang="en-GB" sz="1200" dirty="0">
                          <a:effectLst/>
                          <a:latin typeface="Arial" panose="020B0604020202020204" pitchFamily="34" charset="0"/>
                          <a:cs typeface="Arial" panose="020B0604020202020204" pitchFamily="34" charset="0"/>
                        </a:rPr>
                        <a:t>Reading / videos </a:t>
                      </a:r>
                    </a:p>
                  </a:txBody>
                  <a:tcPr anchor="ctr">
                    <a:solidFill>
                      <a:schemeClr val="accent1">
                        <a:lumMod val="20000"/>
                        <a:lumOff val="80000"/>
                      </a:schemeClr>
                    </a:solidFill>
                  </a:tcPr>
                </a:tc>
                <a:extLst>
                  <a:ext uri="{0D108BD9-81ED-4DB2-BD59-A6C34878D82A}">
                    <a16:rowId xmlns:a16="http://schemas.microsoft.com/office/drawing/2014/main" val="2098497193"/>
                  </a:ext>
                </a:extLst>
              </a:tr>
            </a:tbl>
          </a:graphicData>
        </a:graphic>
      </p:graphicFrame>
    </p:spTree>
    <p:extLst>
      <p:ext uri="{BB962C8B-B14F-4D97-AF65-F5344CB8AC3E}">
        <p14:creationId xmlns:p14="http://schemas.microsoft.com/office/powerpoint/2010/main" val="2892994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AFFC5-F6CD-9144-ABB5-C0BCF9C96470}"/>
              </a:ext>
            </a:extLst>
          </p:cNvPr>
          <p:cNvSpPr>
            <a:spLocks noGrp="1"/>
          </p:cNvSpPr>
          <p:nvPr>
            <p:ph type="title"/>
          </p:nvPr>
        </p:nvSpPr>
        <p:spPr>
          <a:xfrm>
            <a:off x="0" y="1"/>
            <a:ext cx="12192000" cy="530942"/>
          </a:xfrm>
          <a:solidFill>
            <a:schemeClr val="accent1">
              <a:lumMod val="75000"/>
            </a:schemeClr>
          </a:solidFill>
        </p:spPr>
        <p:txBody>
          <a:bodyPr>
            <a:normAutofit/>
          </a:bodyPr>
          <a:lstStyle/>
          <a:p>
            <a:r>
              <a:rPr lang="en-US" sz="2000" b="1" dirty="0">
                <a:solidFill>
                  <a:schemeClr val="bg1"/>
                </a:solidFill>
                <a:latin typeface="Arial" panose="020B0604020202020204" pitchFamily="34" charset="0"/>
                <a:cs typeface="Arial" panose="020B0604020202020204" pitchFamily="34" charset="0"/>
              </a:rPr>
              <a:t>Appraisal 2024</a:t>
            </a:r>
          </a:p>
        </p:txBody>
      </p:sp>
      <p:sp>
        <p:nvSpPr>
          <p:cNvPr id="4" name="Right Triangle 3">
            <a:extLst>
              <a:ext uri="{FF2B5EF4-FFF2-40B4-BE49-F238E27FC236}">
                <a16:creationId xmlns:a16="http://schemas.microsoft.com/office/drawing/2014/main" id="{AE478BAA-E7A0-AC43-B3A2-101C59A1C06C}"/>
              </a:ext>
            </a:extLst>
          </p:cNvPr>
          <p:cNvSpPr/>
          <p:nvPr/>
        </p:nvSpPr>
        <p:spPr>
          <a:xfrm rot="10800000">
            <a:off x="10663085" y="448238"/>
            <a:ext cx="501445" cy="486697"/>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8">
            <a:extLst>
              <a:ext uri="{FF2B5EF4-FFF2-40B4-BE49-F238E27FC236}">
                <a16:creationId xmlns:a16="http://schemas.microsoft.com/office/drawing/2014/main" id="{3D14468E-BA7F-5040-9913-AE371BB9A1C1}"/>
              </a:ext>
            </a:extLst>
          </p:cNvPr>
          <p:cNvGraphicFramePr>
            <a:graphicFrameLocks noGrp="1"/>
          </p:cNvGraphicFramePr>
          <p:nvPr>
            <p:extLst>
              <p:ext uri="{D42A27DB-BD31-4B8C-83A1-F6EECF244321}">
                <p14:modId xmlns:p14="http://schemas.microsoft.com/office/powerpoint/2010/main" val="2244580893"/>
              </p:ext>
            </p:extLst>
          </p:nvPr>
        </p:nvGraphicFramePr>
        <p:xfrm>
          <a:off x="6211957" y="2532592"/>
          <a:ext cx="5755273" cy="4247317"/>
        </p:xfrm>
        <a:graphic>
          <a:graphicData uri="http://schemas.openxmlformats.org/drawingml/2006/table">
            <a:tbl>
              <a:tblPr firstRow="1" bandRow="1">
                <a:tableStyleId>{21E4AEA4-8DFA-4A89-87EB-49C32662AFE0}</a:tableStyleId>
              </a:tblPr>
              <a:tblGrid>
                <a:gridCol w="1434163">
                  <a:extLst>
                    <a:ext uri="{9D8B030D-6E8A-4147-A177-3AD203B41FA5}">
                      <a16:colId xmlns:a16="http://schemas.microsoft.com/office/drawing/2014/main" val="2430142034"/>
                    </a:ext>
                  </a:extLst>
                </a:gridCol>
                <a:gridCol w="2616276">
                  <a:extLst>
                    <a:ext uri="{9D8B030D-6E8A-4147-A177-3AD203B41FA5}">
                      <a16:colId xmlns:a16="http://schemas.microsoft.com/office/drawing/2014/main" val="2815710569"/>
                    </a:ext>
                  </a:extLst>
                </a:gridCol>
                <a:gridCol w="1704834">
                  <a:extLst>
                    <a:ext uri="{9D8B030D-6E8A-4147-A177-3AD203B41FA5}">
                      <a16:colId xmlns:a16="http://schemas.microsoft.com/office/drawing/2014/main" val="896129488"/>
                    </a:ext>
                  </a:extLst>
                </a:gridCol>
              </a:tblGrid>
              <a:tr h="400554">
                <a:tc>
                  <a:txBody>
                    <a:bodyPr/>
                    <a:lstStyle/>
                    <a:p>
                      <a:r>
                        <a:rPr lang="en-US" sz="1400" dirty="0">
                          <a:latin typeface="Arial" panose="020B0604020202020204" pitchFamily="34" charset="0"/>
                          <a:cs typeface="Arial" panose="020B0604020202020204" pitchFamily="34" charset="0"/>
                        </a:rPr>
                        <a:t>Option</a:t>
                      </a:r>
                    </a:p>
                  </a:txBody>
                  <a:tcPr anchor="ctr">
                    <a:solidFill>
                      <a:schemeClr val="accent1">
                        <a:lumMod val="75000"/>
                      </a:schemeClr>
                    </a:solidFill>
                  </a:tcPr>
                </a:tc>
                <a:tc>
                  <a:txBody>
                    <a:bodyPr/>
                    <a:lstStyle/>
                    <a:p>
                      <a:r>
                        <a:rPr lang="en-US" sz="1400" dirty="0">
                          <a:latin typeface="Arial" panose="020B0604020202020204" pitchFamily="34" charset="0"/>
                          <a:cs typeface="Arial" panose="020B0604020202020204" pitchFamily="34" charset="0"/>
                        </a:rPr>
                        <a:t>Description</a:t>
                      </a:r>
                    </a:p>
                  </a:txBody>
                  <a:tcPr anchor="ctr">
                    <a:solidFill>
                      <a:schemeClr val="accent1">
                        <a:lumMod val="75000"/>
                      </a:schemeClr>
                    </a:solidFill>
                  </a:tcPr>
                </a:tc>
                <a:tc>
                  <a:txBody>
                    <a:bodyPr/>
                    <a:lstStyle/>
                    <a:p>
                      <a:r>
                        <a:rPr lang="en-US" sz="1400" dirty="0">
                          <a:latin typeface="Arial" panose="020B0604020202020204" pitchFamily="34" charset="0"/>
                          <a:cs typeface="Arial" panose="020B0604020202020204" pitchFamily="34" charset="0"/>
                        </a:rPr>
                        <a:t>Your preference</a:t>
                      </a:r>
                    </a:p>
                  </a:txBody>
                  <a:tcPr anchor="ctr">
                    <a:solidFill>
                      <a:schemeClr val="accent1">
                        <a:lumMod val="75000"/>
                      </a:schemeClr>
                    </a:solidFill>
                  </a:tcPr>
                </a:tc>
                <a:extLst>
                  <a:ext uri="{0D108BD9-81ED-4DB2-BD59-A6C34878D82A}">
                    <a16:rowId xmlns:a16="http://schemas.microsoft.com/office/drawing/2014/main" val="1133166723"/>
                  </a:ext>
                </a:extLst>
              </a:tr>
              <a:tr h="1394757">
                <a:tc>
                  <a:txBody>
                    <a:bodyPr/>
                    <a:lstStyle/>
                    <a:p>
                      <a:r>
                        <a:rPr lang="en-GB" sz="1400" dirty="0">
                          <a:effectLst/>
                          <a:latin typeface="Arial" panose="020B0604020202020204" pitchFamily="34" charset="0"/>
                          <a:cs typeface="Arial" panose="020B0604020202020204" pitchFamily="34" charset="0"/>
                        </a:rPr>
                        <a:t>Remain in role </a:t>
                      </a:r>
                    </a:p>
                    <a:p>
                      <a:endParaRPr lang="en-GB" sz="1400" dirty="0">
                        <a:effectLst/>
                        <a:latin typeface="Arial" panose="020B0604020202020204" pitchFamily="34" charset="0"/>
                        <a:cs typeface="Arial" panose="020B0604020202020204" pitchFamily="34" charset="0"/>
                      </a:endParaRPr>
                    </a:p>
                    <a:p>
                      <a:r>
                        <a:rPr lang="en-GB" sz="1400" dirty="0">
                          <a:effectLst/>
                          <a:latin typeface="Arial" panose="020B0604020202020204" pitchFamily="34" charset="0"/>
                          <a:cs typeface="Arial" panose="020B0604020202020204" pitchFamily="34" charset="0"/>
                        </a:rPr>
                        <a:t>(Depth)</a:t>
                      </a:r>
                    </a:p>
                  </a:txBody>
                  <a:tcPr anchor="ct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effectLst/>
                          <a:latin typeface="Arial" panose="020B0604020202020204" pitchFamily="34" charset="0"/>
                          <a:cs typeface="Arial" panose="020B0604020202020204" pitchFamily="34" charset="0"/>
                        </a:rPr>
                        <a:t>I am keen to stay in my current role or discipline, further developing my skills in this profession.  I understand  the need to remain up-to-date with practice and the priorities of the service </a:t>
                      </a:r>
                      <a:endParaRPr lang="en-GB" sz="1200" i="1" dirty="0">
                        <a:effectLst/>
                        <a:latin typeface="Arial" panose="020B0604020202020204" pitchFamily="34" charset="0"/>
                        <a:cs typeface="Arial" panose="020B0604020202020204" pitchFamily="34" charset="0"/>
                      </a:endParaRPr>
                    </a:p>
                  </a:txBody>
                  <a:tcPr anchor="ctr">
                    <a:solidFill>
                      <a:schemeClr val="accent1">
                        <a:lumMod val="40000"/>
                        <a:lumOff val="60000"/>
                      </a:schemeClr>
                    </a:solidFill>
                  </a:tcPr>
                </a:tc>
                <a:tc>
                  <a:txBody>
                    <a:bodyPr/>
                    <a:lstStyle/>
                    <a:p>
                      <a:endParaRPr lang="en-US" sz="1400" dirty="0">
                        <a:latin typeface="Arial" panose="020B0604020202020204" pitchFamily="34" charset="0"/>
                        <a:cs typeface="Arial" panose="020B0604020202020204" pitchFamily="34" charset="0"/>
                      </a:endParaRPr>
                    </a:p>
                  </a:txBody>
                  <a:tcPr anchor="ctr">
                    <a:solidFill>
                      <a:schemeClr val="accent1">
                        <a:lumMod val="40000"/>
                        <a:lumOff val="60000"/>
                      </a:schemeClr>
                    </a:solidFill>
                  </a:tcPr>
                </a:tc>
                <a:extLst>
                  <a:ext uri="{0D108BD9-81ED-4DB2-BD59-A6C34878D82A}">
                    <a16:rowId xmlns:a16="http://schemas.microsoft.com/office/drawing/2014/main" val="3732296491"/>
                  </a:ext>
                </a:extLst>
              </a:tr>
              <a:tr h="12742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effectLst/>
                          <a:latin typeface="Arial" panose="020B0604020202020204" pitchFamily="34" charset="0"/>
                          <a:cs typeface="Arial" panose="020B0604020202020204" pitchFamily="34" charset="0"/>
                        </a:rPr>
                        <a:t>Sideways move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kern="1200"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effectLst/>
                          <a:latin typeface="Arial" panose="020B0604020202020204" pitchFamily="34" charset="0"/>
                          <a:cs typeface="Arial" panose="020B0604020202020204" pitchFamily="34" charset="0"/>
                        </a:rPr>
                        <a:t>(Breadth)</a:t>
                      </a:r>
                      <a:endParaRPr lang="en-GB" sz="1400" dirty="0">
                        <a:effectLst/>
                        <a:latin typeface="Arial" panose="020B0604020202020204" pitchFamily="34" charset="0"/>
                        <a:cs typeface="Arial" panose="020B0604020202020204" pitchFamily="34" charset="0"/>
                      </a:endParaRP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effectLst/>
                          <a:latin typeface="Arial" panose="020B0604020202020204" pitchFamily="34" charset="0"/>
                          <a:cs typeface="Arial" panose="020B0604020202020204" pitchFamily="34" charset="0"/>
                        </a:rPr>
                        <a:t>I would be keen to broaden my skills and experiences. Perhaps exploring a new challenge in another role or department at the same level </a:t>
                      </a:r>
                      <a:endParaRPr lang="en-GB" sz="1200" i="1" kern="1200" dirty="0">
                        <a:solidFill>
                          <a:schemeClr val="dk1"/>
                        </a:solidFill>
                        <a:effectLst/>
                        <a:latin typeface="Arial" panose="020B0604020202020204" pitchFamily="34" charset="0"/>
                        <a:ea typeface="+mn-ea"/>
                        <a:cs typeface="Arial" panose="020B0604020202020204" pitchFamily="34" charset="0"/>
                      </a:endParaRPr>
                    </a:p>
                  </a:txBody>
                  <a:tcPr anchor="ctr">
                    <a:solidFill>
                      <a:schemeClr val="accent1">
                        <a:lumMod val="20000"/>
                        <a:lumOff val="80000"/>
                      </a:schemeClr>
                    </a:solidFill>
                  </a:tcPr>
                </a:tc>
                <a:tc>
                  <a:txBody>
                    <a:bodyPr/>
                    <a:lstStyle/>
                    <a:p>
                      <a:endParaRPr lang="en-US" sz="1400" dirty="0">
                        <a:latin typeface="Arial" panose="020B0604020202020204" pitchFamily="34" charset="0"/>
                        <a:cs typeface="Arial" panose="020B0604020202020204" pitchFamily="34" charset="0"/>
                      </a:endParaRPr>
                    </a:p>
                  </a:txBody>
                  <a:tcPr anchor="ctr">
                    <a:solidFill>
                      <a:schemeClr val="accent1">
                        <a:lumMod val="20000"/>
                        <a:lumOff val="80000"/>
                      </a:schemeClr>
                    </a:solidFill>
                  </a:tcPr>
                </a:tc>
                <a:extLst>
                  <a:ext uri="{0D108BD9-81ED-4DB2-BD59-A6C34878D82A}">
                    <a16:rowId xmlns:a16="http://schemas.microsoft.com/office/drawing/2014/main" val="2314213365"/>
                  </a:ext>
                </a:extLst>
              </a:tr>
              <a:tr h="11777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effectLst/>
                          <a:latin typeface="Arial" panose="020B0604020202020204" pitchFamily="34" charset="0"/>
                          <a:cs typeface="Arial" panose="020B0604020202020204" pitchFamily="34" charset="0"/>
                        </a:rPr>
                        <a:t>Upwards move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kern="1200"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effectLst/>
                          <a:latin typeface="Arial" panose="020B0604020202020204" pitchFamily="34" charset="0"/>
                          <a:cs typeface="Arial" panose="020B0604020202020204" pitchFamily="34" charset="0"/>
                        </a:rPr>
                        <a:t>(Stretch)</a:t>
                      </a:r>
                      <a:endParaRPr lang="en-GB" sz="1400" dirty="0">
                        <a:effectLst/>
                        <a:latin typeface="Arial" panose="020B0604020202020204" pitchFamily="34" charset="0"/>
                        <a:cs typeface="Arial" panose="020B0604020202020204" pitchFamily="34" charset="0"/>
                      </a:endParaRPr>
                    </a:p>
                  </a:txBody>
                  <a:tcPr anchor="ct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effectLst/>
                          <a:latin typeface="Arial" panose="020B0604020202020204" pitchFamily="34" charset="0"/>
                          <a:cs typeface="Arial" panose="020B0604020202020204" pitchFamily="34" charset="0"/>
                        </a:rPr>
                        <a:t>I aspire to move to a role at a more senior level with greater complexity and managerial or leadership opportunities </a:t>
                      </a:r>
                      <a:endParaRPr lang="en-GB" sz="1200" i="1" dirty="0">
                        <a:effectLst/>
                        <a:latin typeface="Arial" panose="020B0604020202020204" pitchFamily="34" charset="0"/>
                        <a:cs typeface="Arial" panose="020B0604020202020204" pitchFamily="34" charset="0"/>
                      </a:endParaRPr>
                    </a:p>
                  </a:txBody>
                  <a:tcPr anchor="ctr">
                    <a:solidFill>
                      <a:schemeClr val="accent1">
                        <a:lumMod val="40000"/>
                        <a:lumOff val="60000"/>
                      </a:schemeClr>
                    </a:solidFill>
                  </a:tcPr>
                </a:tc>
                <a:tc>
                  <a:txBody>
                    <a:bodyPr/>
                    <a:lstStyle/>
                    <a:p>
                      <a:endParaRPr lang="en-US" sz="1400" dirty="0">
                        <a:latin typeface="Arial" panose="020B0604020202020204" pitchFamily="34" charset="0"/>
                        <a:cs typeface="Arial" panose="020B0604020202020204" pitchFamily="34" charset="0"/>
                      </a:endParaRPr>
                    </a:p>
                  </a:txBody>
                  <a:tcPr anchor="ctr">
                    <a:solidFill>
                      <a:schemeClr val="accent1">
                        <a:lumMod val="40000"/>
                        <a:lumOff val="60000"/>
                      </a:schemeClr>
                    </a:solidFill>
                  </a:tcPr>
                </a:tc>
                <a:extLst>
                  <a:ext uri="{0D108BD9-81ED-4DB2-BD59-A6C34878D82A}">
                    <a16:rowId xmlns:a16="http://schemas.microsoft.com/office/drawing/2014/main" val="29428589"/>
                  </a:ext>
                </a:extLst>
              </a:tr>
            </a:tbl>
          </a:graphicData>
        </a:graphic>
      </p:graphicFrame>
      <p:sp>
        <p:nvSpPr>
          <p:cNvPr id="9" name="TextBox 8">
            <a:extLst>
              <a:ext uri="{FF2B5EF4-FFF2-40B4-BE49-F238E27FC236}">
                <a16:creationId xmlns:a16="http://schemas.microsoft.com/office/drawing/2014/main" id="{E0D3BF00-F4F1-E34B-9DAD-2F9CB8821342}"/>
              </a:ext>
            </a:extLst>
          </p:cNvPr>
          <p:cNvSpPr txBox="1"/>
          <p:nvPr/>
        </p:nvSpPr>
        <p:spPr>
          <a:xfrm>
            <a:off x="224770" y="803904"/>
            <a:ext cx="11592856" cy="1631216"/>
          </a:xfrm>
          <a:prstGeom prst="rect">
            <a:avLst/>
          </a:prstGeom>
          <a:noFill/>
        </p:spPr>
        <p:txBody>
          <a:bodyPr wrap="square">
            <a:spAutoFit/>
          </a:bodyPr>
          <a:lstStyle/>
          <a:p>
            <a:r>
              <a:rPr lang="en-GB" sz="4400" b="1" dirty="0">
                <a:solidFill>
                  <a:schemeClr val="accent1">
                    <a:lumMod val="75000"/>
                  </a:schemeClr>
                </a:solidFill>
                <a:latin typeface="Arial" panose="020B0604020202020204" pitchFamily="34" charset="0"/>
                <a:cs typeface="Arial" panose="020B0604020202020204" pitchFamily="34" charset="0"/>
              </a:rPr>
              <a:t>C</a:t>
            </a:r>
            <a:r>
              <a:rPr lang="en-GB" sz="4400" b="1" dirty="0">
                <a:solidFill>
                  <a:schemeClr val="accent1">
                    <a:lumMod val="75000"/>
                  </a:schemeClr>
                </a:solidFill>
                <a:effectLst/>
                <a:latin typeface="Arial" panose="020B0604020202020204" pitchFamily="34" charset="0"/>
                <a:cs typeface="Arial" panose="020B0604020202020204" pitchFamily="34" charset="0"/>
              </a:rPr>
              <a:t>areer Conversation  </a:t>
            </a:r>
            <a:endParaRPr lang="en-GB" sz="1400" dirty="0">
              <a:solidFill>
                <a:schemeClr val="accent1">
                  <a:lumMod val="75000"/>
                </a:schemeClr>
              </a:solidFill>
              <a:effectLst/>
              <a:latin typeface="Arial" panose="020B0604020202020204" pitchFamily="34" charset="0"/>
              <a:cs typeface="Arial" panose="020B0604020202020204" pitchFamily="34" charset="0"/>
            </a:endParaRPr>
          </a:p>
          <a:p>
            <a:br>
              <a:rPr lang="en-GB" sz="1400" dirty="0">
                <a:effectLst/>
                <a:latin typeface="Arial" panose="020B0604020202020204" pitchFamily="34" charset="0"/>
                <a:cs typeface="Arial" panose="020B0604020202020204" pitchFamily="34" charset="0"/>
              </a:rPr>
            </a:br>
            <a:r>
              <a:rPr lang="en-GB" sz="1400" dirty="0">
                <a:effectLst/>
                <a:latin typeface="Arial" panose="020B0604020202020204" pitchFamily="34" charset="0"/>
                <a:cs typeface="Arial" panose="020B0604020202020204" pitchFamily="34" charset="0"/>
              </a:rPr>
              <a:t>This section of the appraisal is for you to consider your role and career and is an opportunity to reflect on your aspirations. The purpose of this is to facilitate an open conversation with your manager about your longer-term career and consider your preferences around potential next steps for your career at King’s.  </a:t>
            </a:r>
          </a:p>
        </p:txBody>
      </p:sp>
      <p:sp>
        <p:nvSpPr>
          <p:cNvPr id="11" name="TextBox 10">
            <a:extLst>
              <a:ext uri="{FF2B5EF4-FFF2-40B4-BE49-F238E27FC236}">
                <a16:creationId xmlns:a16="http://schemas.microsoft.com/office/drawing/2014/main" id="{8D750A14-7B45-154B-85EC-71DA2BB20A72}"/>
              </a:ext>
            </a:extLst>
          </p:cNvPr>
          <p:cNvSpPr txBox="1"/>
          <p:nvPr/>
        </p:nvSpPr>
        <p:spPr>
          <a:xfrm>
            <a:off x="224770" y="2532592"/>
            <a:ext cx="5529987" cy="4247317"/>
          </a:xfrm>
          <a:prstGeom prst="rect">
            <a:avLst/>
          </a:prstGeom>
          <a:solidFill>
            <a:schemeClr val="accent1">
              <a:lumMod val="20000"/>
              <a:lumOff val="80000"/>
            </a:schemeClr>
          </a:solidFill>
        </p:spPr>
        <p:txBody>
          <a:bodyPr wrap="square" rtlCol="0">
            <a:spAutoFit/>
          </a:bodyPr>
          <a:lstStyle/>
          <a:p>
            <a:r>
              <a:rPr lang="en-GB" sz="1400" b="1" dirty="0">
                <a:effectLst/>
                <a:latin typeface="Arial" panose="020B0604020202020204" pitchFamily="34" charset="0"/>
                <a:cs typeface="Arial" panose="020B0604020202020204" pitchFamily="34" charset="0"/>
              </a:rPr>
              <a:t>Thinking about your role and career, use these questions to prompt a discussion: </a:t>
            </a:r>
            <a:br>
              <a:rPr lang="en-GB" sz="1600" b="1" dirty="0">
                <a:effectLst/>
                <a:latin typeface="Arial" panose="020B0604020202020204" pitchFamily="34" charset="0"/>
                <a:cs typeface="Arial" panose="020B0604020202020204" pitchFamily="34" charset="0"/>
              </a:rPr>
            </a:br>
            <a:endParaRPr lang="en-GB" sz="1600" b="1" dirty="0">
              <a:effectLst/>
              <a:latin typeface="Arial" panose="020B0604020202020204" pitchFamily="34" charset="0"/>
              <a:cs typeface="Arial" panose="020B0604020202020204" pitchFamily="34" charset="0"/>
            </a:endParaRPr>
          </a:p>
          <a:p>
            <a:pPr marL="228600" indent="-228600">
              <a:buAutoNum type="arabicPeriod"/>
            </a:pPr>
            <a:r>
              <a:rPr lang="en-GB" sz="1400" dirty="0">
                <a:effectLst/>
                <a:latin typeface="Arial" panose="020B0604020202020204" pitchFamily="34" charset="0"/>
                <a:cs typeface="Arial" panose="020B0604020202020204" pitchFamily="34" charset="0"/>
              </a:rPr>
              <a:t>What makes you enthusiastic about your role and work? </a:t>
            </a:r>
          </a:p>
          <a:p>
            <a:endParaRPr lang="en-GB" sz="1400" dirty="0">
              <a:effectLst/>
              <a:latin typeface="Arial" panose="020B0604020202020204" pitchFamily="34" charset="0"/>
              <a:cs typeface="Arial" panose="020B0604020202020204" pitchFamily="34" charset="0"/>
            </a:endParaRPr>
          </a:p>
          <a:p>
            <a:endParaRPr lang="en-GB" sz="1400" dirty="0">
              <a:effectLst/>
              <a:latin typeface="Arial" panose="020B0604020202020204" pitchFamily="34" charset="0"/>
              <a:cs typeface="Arial" panose="020B0604020202020204" pitchFamily="34" charset="0"/>
            </a:endParaRPr>
          </a:p>
          <a:p>
            <a:r>
              <a:rPr lang="en-GB" sz="1400" dirty="0">
                <a:effectLst/>
                <a:latin typeface="Arial" panose="020B0604020202020204" pitchFamily="34" charset="0"/>
                <a:cs typeface="Arial" panose="020B0604020202020204" pitchFamily="34" charset="0"/>
              </a:rPr>
              <a:t>2. What challenges are you faced with and how can we seek to overcome these? </a:t>
            </a:r>
          </a:p>
          <a:p>
            <a:endParaRPr lang="en-GB" sz="1400" dirty="0">
              <a:latin typeface="Arial" panose="020B0604020202020204" pitchFamily="34" charset="0"/>
              <a:cs typeface="Arial" panose="020B0604020202020204" pitchFamily="34" charset="0"/>
            </a:endParaRPr>
          </a:p>
          <a:p>
            <a:endParaRPr lang="en-GB" sz="1400" dirty="0">
              <a:effectLst/>
              <a:latin typeface="Arial" panose="020B0604020202020204" pitchFamily="34" charset="0"/>
              <a:cs typeface="Arial" panose="020B0604020202020204" pitchFamily="34" charset="0"/>
            </a:endParaRPr>
          </a:p>
          <a:p>
            <a:r>
              <a:rPr lang="en-GB" sz="1400" dirty="0">
                <a:effectLst/>
                <a:latin typeface="Arial" panose="020B0604020202020204" pitchFamily="34" charset="0"/>
                <a:cs typeface="Arial" panose="020B0604020202020204" pitchFamily="34" charset="0"/>
              </a:rPr>
              <a:t>3. How would you like to see your role </a:t>
            </a:r>
            <a:r>
              <a:rPr lang="en-GB" sz="1400" dirty="0">
                <a:latin typeface="Arial" panose="020B0604020202020204" pitchFamily="34" charset="0"/>
                <a:cs typeface="Arial" panose="020B0604020202020204" pitchFamily="34" charset="0"/>
              </a:rPr>
              <a:t>continue or </a:t>
            </a:r>
            <a:r>
              <a:rPr lang="en-GB" sz="1400" dirty="0">
                <a:effectLst/>
                <a:latin typeface="Arial" panose="020B0604020202020204" pitchFamily="34" charset="0"/>
                <a:cs typeface="Arial" panose="020B0604020202020204" pitchFamily="34" charset="0"/>
              </a:rPr>
              <a:t>evolve? </a:t>
            </a: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r>
              <a:rPr lang="en-GB" sz="1400" dirty="0">
                <a:effectLst/>
                <a:latin typeface="Arial" panose="020B0604020202020204" pitchFamily="34" charset="0"/>
                <a:cs typeface="Arial" panose="020B0604020202020204" pitchFamily="34" charset="0"/>
              </a:rPr>
              <a:t>4. Are there any other areas of work or experiences that you are interest</a:t>
            </a:r>
            <a:r>
              <a:rPr lang="en-GB" sz="1400" dirty="0">
                <a:latin typeface="Arial" panose="020B0604020202020204" pitchFamily="34" charset="0"/>
                <a:cs typeface="Arial" panose="020B0604020202020204" pitchFamily="34" charset="0"/>
              </a:rPr>
              <a:t>ed in?</a:t>
            </a:r>
          </a:p>
          <a:p>
            <a:endParaRPr lang="en-GB" sz="1400" dirty="0">
              <a:latin typeface="Arial" panose="020B0604020202020204" pitchFamily="34" charset="0"/>
              <a:cs typeface="Arial" panose="020B0604020202020204" pitchFamily="34" charset="0"/>
            </a:endParaRPr>
          </a:p>
          <a:p>
            <a:endParaRPr lang="en-GB" sz="1400" dirty="0">
              <a:effectLst/>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5</a:t>
            </a:r>
            <a:r>
              <a:rPr lang="en-GB" sz="1400" dirty="0">
                <a:effectLst/>
                <a:latin typeface="Arial" panose="020B0604020202020204" pitchFamily="34" charset="0"/>
                <a:cs typeface="Arial" panose="020B0604020202020204" pitchFamily="34" charset="0"/>
              </a:rPr>
              <a:t>. Are there any other roles you are seeking to progress to? </a:t>
            </a:r>
          </a:p>
          <a:p>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005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AFFC5-F6CD-9144-ABB5-C0BCF9C96470}"/>
              </a:ext>
            </a:extLst>
          </p:cNvPr>
          <p:cNvSpPr>
            <a:spLocks noGrp="1"/>
          </p:cNvSpPr>
          <p:nvPr>
            <p:ph type="title"/>
          </p:nvPr>
        </p:nvSpPr>
        <p:spPr>
          <a:xfrm>
            <a:off x="0" y="1"/>
            <a:ext cx="12192000" cy="530942"/>
          </a:xfrm>
          <a:solidFill>
            <a:schemeClr val="accent1">
              <a:lumMod val="75000"/>
            </a:schemeClr>
          </a:solidFill>
        </p:spPr>
        <p:txBody>
          <a:bodyPr>
            <a:normAutofit/>
          </a:bodyPr>
          <a:lstStyle/>
          <a:p>
            <a:r>
              <a:rPr lang="en-US" sz="2000" b="1" dirty="0">
                <a:solidFill>
                  <a:schemeClr val="bg1"/>
                </a:solidFill>
                <a:latin typeface="Arial" panose="020B0604020202020204" pitchFamily="34" charset="0"/>
                <a:cs typeface="Arial" panose="020B0604020202020204" pitchFamily="34" charset="0"/>
              </a:rPr>
              <a:t>Appraisal 2024</a:t>
            </a:r>
          </a:p>
        </p:txBody>
      </p:sp>
      <p:sp>
        <p:nvSpPr>
          <p:cNvPr id="4" name="Right Triangle 3">
            <a:extLst>
              <a:ext uri="{FF2B5EF4-FFF2-40B4-BE49-F238E27FC236}">
                <a16:creationId xmlns:a16="http://schemas.microsoft.com/office/drawing/2014/main" id="{AE478BAA-E7A0-AC43-B3A2-101C59A1C06C}"/>
              </a:ext>
            </a:extLst>
          </p:cNvPr>
          <p:cNvSpPr/>
          <p:nvPr/>
        </p:nvSpPr>
        <p:spPr>
          <a:xfrm rot="10800000">
            <a:off x="10663085" y="448238"/>
            <a:ext cx="501445" cy="486697"/>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68FE527-1E3C-0847-A94E-E6E19D02DCE0}"/>
              </a:ext>
            </a:extLst>
          </p:cNvPr>
          <p:cNvSpPr txBox="1"/>
          <p:nvPr/>
        </p:nvSpPr>
        <p:spPr>
          <a:xfrm>
            <a:off x="415289" y="1173474"/>
            <a:ext cx="11365894" cy="5170646"/>
          </a:xfrm>
          <a:prstGeom prst="rect">
            <a:avLst/>
          </a:prstGeom>
          <a:noFill/>
          <a:ln>
            <a:solidFill>
              <a:schemeClr val="accent1">
                <a:lumMod val="75000"/>
              </a:schemeClr>
            </a:solidFill>
          </a:ln>
        </p:spPr>
        <p:txBody>
          <a:bodyPr wrap="square">
            <a:spAutoFit/>
          </a:bodyPr>
          <a:lstStyle/>
          <a:p>
            <a:r>
              <a:rPr lang="en-GB" sz="3200" b="1" dirty="0">
                <a:solidFill>
                  <a:schemeClr val="accent1">
                    <a:lumMod val="75000"/>
                  </a:schemeClr>
                </a:solidFill>
                <a:effectLst/>
                <a:latin typeface="Arial" panose="020B0604020202020204" pitchFamily="34" charset="0"/>
                <a:cs typeface="Arial" panose="020B0604020202020204" pitchFamily="34" charset="0"/>
              </a:rPr>
              <a:t>Overall review of performance </a:t>
            </a:r>
            <a:br>
              <a:rPr lang="en-GB" sz="4400" b="1" dirty="0">
                <a:solidFill>
                  <a:schemeClr val="accent1">
                    <a:lumMod val="75000"/>
                  </a:schemeClr>
                </a:solidFill>
                <a:latin typeface="Arial" panose="020B0604020202020204" pitchFamily="34" charset="0"/>
                <a:cs typeface="Arial" panose="020B0604020202020204" pitchFamily="34" charset="0"/>
              </a:rPr>
            </a:br>
            <a:endParaRPr lang="en-GB" sz="1400" dirty="0">
              <a:solidFill>
                <a:schemeClr val="accent1">
                  <a:lumMod val="75000"/>
                </a:schemeClr>
              </a:solidFill>
              <a:effectLst/>
              <a:latin typeface="Arial" panose="020B0604020202020204" pitchFamily="34" charset="0"/>
              <a:cs typeface="Arial" panose="020B0604020202020204" pitchFamily="34" charset="0"/>
            </a:endParaRPr>
          </a:p>
          <a:p>
            <a:r>
              <a:rPr lang="en-GB" sz="1400" dirty="0">
                <a:effectLst/>
                <a:latin typeface="Arial" panose="020B0604020202020204" pitchFamily="34" charset="0"/>
                <a:cs typeface="Arial" panose="020B0604020202020204" pitchFamily="34" charset="0"/>
              </a:rPr>
              <a:t>	</a:t>
            </a:r>
          </a:p>
          <a:p>
            <a:r>
              <a:rPr lang="en-GB" sz="1400" dirty="0">
                <a:latin typeface="Arial" panose="020B0604020202020204" pitchFamily="34" charset="0"/>
                <a:cs typeface="Arial" panose="020B0604020202020204" pitchFamily="34" charset="0"/>
              </a:rPr>
              <a:t>	</a:t>
            </a:r>
            <a:r>
              <a:rPr lang="en-GB" sz="1400" dirty="0">
                <a:effectLst/>
                <a:latin typeface="Arial" panose="020B0604020202020204" pitchFamily="34" charset="0"/>
                <a:cs typeface="Arial" panose="020B0604020202020204" pitchFamily="34" charset="0"/>
              </a:rPr>
              <a:t>Achieved – objectives met and positively demonstrates the Trust’s values and behaviours </a:t>
            </a:r>
            <a:br>
              <a:rPr lang="en-GB" sz="1400" dirty="0">
                <a:effectLst/>
                <a:latin typeface="Arial" panose="020B0604020202020204" pitchFamily="34" charset="0"/>
                <a:cs typeface="Arial" panose="020B0604020202020204" pitchFamily="34" charset="0"/>
              </a:rPr>
            </a:br>
            <a:endParaRPr lang="en-GB" sz="1400" dirty="0">
              <a:effectLst/>
              <a:latin typeface="Arial" panose="020B0604020202020204" pitchFamily="34" charset="0"/>
              <a:cs typeface="Arial" panose="020B0604020202020204" pitchFamily="34" charset="0"/>
            </a:endParaRPr>
          </a:p>
          <a:p>
            <a:r>
              <a:rPr lang="en-GB" sz="1400" dirty="0">
                <a:effectLst/>
                <a:latin typeface="Arial" panose="020B0604020202020204" pitchFamily="34" charset="0"/>
                <a:cs typeface="Arial" panose="020B0604020202020204" pitchFamily="34" charset="0"/>
              </a:rPr>
              <a:t>	Requires improvement – objectives not fully met and / or demonstration of values and behaviours below 	expected standard </a:t>
            </a:r>
          </a:p>
          <a:p>
            <a:endParaRPr lang="en-GB" sz="1400" dirty="0">
              <a:latin typeface="Arial" panose="020B0604020202020204" pitchFamily="34" charset="0"/>
              <a:cs typeface="Arial" panose="020B0604020202020204" pitchFamily="34" charset="0"/>
            </a:endParaRPr>
          </a:p>
          <a:p>
            <a:endParaRPr lang="en-GB" sz="1400" dirty="0">
              <a:effectLst/>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r>
              <a:rPr lang="en-GB" sz="3200" b="1" dirty="0">
                <a:solidFill>
                  <a:schemeClr val="accent1">
                    <a:lumMod val="75000"/>
                  </a:schemeClr>
                </a:solidFill>
                <a:effectLst/>
                <a:latin typeface="Arial" panose="020B0604020202020204" pitchFamily="34" charset="0"/>
                <a:cs typeface="Arial" panose="020B0604020202020204" pitchFamily="34" charset="0"/>
              </a:rPr>
              <a:t>Career Conversation </a:t>
            </a:r>
            <a:endParaRPr lang="en-GB" sz="3200" dirty="0">
              <a:solidFill>
                <a:schemeClr val="accent1">
                  <a:lumMod val="75000"/>
                </a:schemeClr>
              </a:solidFill>
              <a:effectLst/>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effectLst/>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	Remain in role continuing to develop skills and expertise (Depth)</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	Broaden experience in a different role or team at similar level (Breadth)</a:t>
            </a:r>
          </a:p>
          <a:p>
            <a:endParaRPr lang="en-GB" sz="1400" dirty="0">
              <a:effectLst/>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	Aspiring to a more senior role with more complexity (Stretch) </a:t>
            </a:r>
          </a:p>
          <a:p>
            <a:endParaRPr lang="en-GB" sz="1400" dirty="0">
              <a:effectLst/>
              <a:latin typeface="Arial" panose="020B0604020202020204" pitchFamily="34" charset="0"/>
              <a:cs typeface="Arial" panose="020B0604020202020204" pitchFamily="34" charset="0"/>
            </a:endParaRPr>
          </a:p>
          <a:p>
            <a:endParaRPr lang="en-GB" sz="1400" dirty="0">
              <a:effectLst/>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r>
              <a:rPr lang="en-GB" sz="1400" dirty="0">
                <a:effectLst/>
                <a:latin typeface="Arial" panose="020B0604020202020204" pitchFamily="34" charset="0"/>
                <a:cs typeface="Arial" panose="020B0604020202020204" pitchFamily="34" charset="0"/>
              </a:rPr>
              <a:t>Please now log onto LEAP and record that your appraisal has taken place. </a:t>
            </a:r>
          </a:p>
        </p:txBody>
      </p:sp>
      <p:sp>
        <p:nvSpPr>
          <p:cNvPr id="10" name="Rectangle 9">
            <a:extLst>
              <a:ext uri="{FF2B5EF4-FFF2-40B4-BE49-F238E27FC236}">
                <a16:creationId xmlns:a16="http://schemas.microsoft.com/office/drawing/2014/main" id="{385FCBFD-BCE6-BC4E-AA06-5064882E58C8}"/>
              </a:ext>
            </a:extLst>
          </p:cNvPr>
          <p:cNvSpPr/>
          <p:nvPr/>
        </p:nvSpPr>
        <p:spPr>
          <a:xfrm>
            <a:off x="561300" y="1963508"/>
            <a:ext cx="151785" cy="176981"/>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FDB5483-FE23-0C4D-B43B-17A5FD59C8B6}"/>
              </a:ext>
            </a:extLst>
          </p:cNvPr>
          <p:cNvSpPr/>
          <p:nvPr/>
        </p:nvSpPr>
        <p:spPr>
          <a:xfrm>
            <a:off x="561299" y="2455990"/>
            <a:ext cx="151785" cy="176981"/>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3141D6B-C3E4-A47F-1F3D-65930518EDB7}"/>
              </a:ext>
            </a:extLst>
          </p:cNvPr>
          <p:cNvSpPr/>
          <p:nvPr/>
        </p:nvSpPr>
        <p:spPr>
          <a:xfrm>
            <a:off x="561298" y="4352213"/>
            <a:ext cx="151785" cy="176981"/>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817305C-DDDC-1A48-B9A0-9F42A80FE3CF}"/>
              </a:ext>
            </a:extLst>
          </p:cNvPr>
          <p:cNvSpPr/>
          <p:nvPr/>
        </p:nvSpPr>
        <p:spPr>
          <a:xfrm>
            <a:off x="561297" y="4751728"/>
            <a:ext cx="151785" cy="176981"/>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843B2C5-BE3C-F9F6-1DD5-B08BB11F3091}"/>
              </a:ext>
            </a:extLst>
          </p:cNvPr>
          <p:cNvSpPr/>
          <p:nvPr/>
        </p:nvSpPr>
        <p:spPr>
          <a:xfrm>
            <a:off x="561296" y="5155720"/>
            <a:ext cx="151785" cy="176981"/>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6116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KCH New Document" ma:contentTypeID="0x01010097649D5E3A090D4F9C27678F0B4AC8F40042BFC246F9C18D43A84C2446E92B438F" ma:contentTypeVersion="30" ma:contentTypeDescription="Create New KCH Document" ma:contentTypeScope="" ma:versionID="b9d8721d5fa7fbaa111bbd94946b325c">
  <xsd:schema xmlns:xsd="http://www.w3.org/2001/XMLSchema" xmlns:xs="http://www.w3.org/2001/XMLSchema" xmlns:p="http://schemas.microsoft.com/office/2006/metadata/properties" xmlns:ns2="9a6456bd-dfb9-4e31-ab62-52dbdedb1b77" xmlns:ns4="621c8b2b-513c-45b3-9f41-e8b236c327f1" xmlns:ns5="c578b396-b52d-4461-a419-eeda85fe4e32" targetNamespace="http://schemas.microsoft.com/office/2006/metadata/properties" ma:root="true" ma:fieldsID="2d838a237d0bba0373e3dec78dc66173" ns2:_="" ns4:_="" ns5:_="">
    <xsd:import namespace="9a6456bd-dfb9-4e31-ab62-52dbdedb1b77"/>
    <xsd:import namespace="621c8b2b-513c-45b3-9f41-e8b236c327f1"/>
    <xsd:import namespace="c578b396-b52d-4461-a419-eeda85fe4e32"/>
    <xsd:element name="properties">
      <xsd:complexType>
        <xsd:sequence>
          <xsd:element name="documentManagement">
            <xsd:complexType>
              <xsd:all>
                <xsd:element ref="ns2:KCHDocCategory" minOccurs="0"/>
                <xsd:element ref="ns2:_dlc_DocId" minOccurs="0"/>
                <xsd:element ref="ns2:_dlc_DocIdUrl" minOccurs="0"/>
                <xsd:element ref="ns2:_dlc_DocIdPersistId" minOccurs="0"/>
                <xsd:element ref="ns2:TaxKeywordTaxHTField" minOccurs="0"/>
                <xsd:element ref="ns2:TaxCatchAll" minOccurs="0"/>
                <xsd:element ref="ns2:SourceLink" minOccurs="0"/>
                <xsd:element ref="ns4:Uploaded_x0020_by"/>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6456bd-dfb9-4e31-ab62-52dbdedb1b77" elementFormDefault="qualified">
    <xsd:import namespace="http://schemas.microsoft.com/office/2006/documentManagement/types"/>
    <xsd:import namespace="http://schemas.microsoft.com/office/infopath/2007/PartnerControls"/>
    <xsd:element name="KCHDocCategory" ma:index="2" nillable="true" ma:displayName="KCH Doc Category" ma:format="Dropdown" ma:indexed="true" ma:internalName="KCHDocCategory">
      <xsd:simpleType>
        <xsd:restriction base="dms:Choice">
          <xsd:enumeration value="Archive"/>
          <xsd:enumeration value="Annual Report"/>
          <xsd:enumeration value="Assessment"/>
          <xsd:enumeration value="Brief"/>
          <xsd:enumeration value="Corporate Documents"/>
          <xsd:enumeration value="EPIC"/>
          <xsd:enumeration value="Forms"/>
          <xsd:enumeration value="Guidance"/>
          <xsd:enumeration value="Non Clinical Guideline"/>
          <xsd:enumeration value="Leflets"/>
          <xsd:enumeration value="Legislation"/>
          <xsd:enumeration value="Policy"/>
          <xsd:enumeration value="Protocol and Procedures"/>
          <xsd:enumeration value="Procedure"/>
          <xsd:enumeration value="Presentation"/>
          <xsd:enumeration value="Standards"/>
          <xsd:enumeration value="Strategy"/>
          <xsd:enumeration value="Templates"/>
          <xsd:enumeration value="Training"/>
          <xsd:enumeration value="Training course information"/>
          <xsd:enumeration value="Register"/>
          <xsd:enumeration value="Report"/>
          <xsd:enumeration value="Publication"/>
          <xsd:enumeration value="Action Tracker/Plan"/>
        </xsd:restriction>
      </xsd:simpleType>
    </xsd:element>
    <xsd:element name="_dlc_DocId" ma:index="6" nillable="true" ma:displayName="Document ID Value" ma:description="The value of the document ID assigned to this item." ma:internalName="_dlc_DocId" ma:readOnly="true">
      <xsd:simpleType>
        <xsd:restriction base="dms:Text"/>
      </xsd:simpleType>
    </xsd:element>
    <xsd:element name="_dlc_DocIdUrl" ma:index="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8" nillable="true" ma:displayName="Persist ID" ma:description="Keep ID on add." ma:hidden="true" ma:internalName="_dlc_DocIdPersistId" ma:readOnly="true">
      <xsd:simpleType>
        <xsd:restriction base="dms:Boolean"/>
      </xsd:simpleType>
    </xsd:element>
    <xsd:element name="TaxKeywordTaxHTField" ma:index="12" ma:taxonomy="true" ma:internalName="TaxKeywordTaxHTField" ma:taxonomyFieldName="TaxKeyword" ma:displayName="Enterprise Keywords" ma:fieldId="{23f27201-bee3-471e-b2e7-b64fd8b7ca38}" ma:taxonomyMulti="true" ma:sspId="27b0c2cc-47b2-4ab1-b223-1d481d824d5f" ma:termSetId="00000000-0000-0000-0000-000000000000" ma:anchorId="00000000-0000-0000-0000-000000000000" ma:open="true" ma:isKeyword="true">
      <xsd:complexType>
        <xsd:sequence>
          <xsd:element ref="pc:Terms" minOccurs="0" maxOccurs="1"/>
        </xsd:sequence>
      </xsd:complexType>
    </xsd:element>
    <xsd:element name="TaxCatchAll" ma:index="13" nillable="true" ma:displayName="Taxonomy Catch All Column" ma:hidden="true" ma:list="{be90649e-1f81-4a73-a853-21b495b718c5}" ma:internalName="TaxCatchAll" ma:showField="CatchAllData" ma:web="9a6456bd-dfb9-4e31-ab62-52dbdedb1b77">
      <xsd:complexType>
        <xsd:complexContent>
          <xsd:extension base="dms:MultiChoiceLookup">
            <xsd:sequence>
              <xsd:element name="Value" type="dms:Lookup" maxOccurs="unbounded" minOccurs="0" nillable="true"/>
            </xsd:sequence>
          </xsd:extension>
        </xsd:complexContent>
      </xsd:complexType>
    </xsd:element>
    <xsd:element name="SourceLink" ma:index="16" nillable="true" ma:displayName="SourceLink" ma:description="Source path of the original document" ma:format="Hyperlink" ma:internalName="Source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21c8b2b-513c-45b3-9f41-e8b236c327f1" elementFormDefault="qualified">
    <xsd:import namespace="http://schemas.microsoft.com/office/2006/documentManagement/types"/>
    <xsd:import namespace="http://schemas.microsoft.com/office/infopath/2007/PartnerControls"/>
    <xsd:element name="Uploaded_x0020_by" ma:index="17" ma:displayName="Uploaded by" ma:internalName="Uploaded_x0020_by"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578b396-b52d-4461-a419-eeda85fe4e32" elementFormDefault="qualified">
    <xsd:import namespace="http://schemas.microsoft.com/office/2006/documentManagement/types"/>
    <xsd:import namespace="http://schemas.microsoft.com/office/infopath/2007/PartnerControls"/>
    <xsd:element name="SharedWithUsers" ma:index="2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1" ma:displayName="Title"/>
        <xsd:element ref="dc:subject" minOccurs="0" maxOccurs="1"/>
        <xsd:element ref="dc:description" minOccurs="0" maxOccurs="1"/>
        <xsd:element name="keywords" maxOccurs="1" ma:index="3" ma:displayName="Keywords">
          <xsd:simpleType xmlns:xs="http://www.w3.org/2001/XMLSchema">
            <xsd:restriction base="xsd:string">
              <xsd:minLength value="1"/>
            </xsd:restriction>
          </xsd:simpleType>
        </xsd:element>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Uploaded_x0020_by xmlns="621c8b2b-513c-45b3-9f41-e8b236c327f1">Maria Chrysostomou</Uploaded_x0020_by>
    <SourceLink xmlns="9a6456bd-dfb9-4e31-ab62-52dbdedb1b77">
      <Url xsi:nil="true"/>
      <Description xsi:nil="true"/>
    </SourceLink>
    <TaxCatchAll xmlns="9a6456bd-dfb9-4e31-ab62-52dbdedb1b77">
      <Value>8244</Value>
      <Value>8863</Value>
      <Value>1120</Value>
    </TaxCatchAll>
    <TaxKeywordTaxHTField xmlns="9a6456bd-dfb9-4e31-ab62-52dbdedb1b77">
      <Terms xmlns="http://schemas.microsoft.com/office/infopath/2007/PartnerControls">
        <TermInfo xmlns="http://schemas.microsoft.com/office/infopath/2007/PartnerControls">
          <TermName xmlns="http://schemas.microsoft.com/office/infopath/2007/PartnerControls">Appraisal Conversation</TermName>
          <TermId xmlns="http://schemas.microsoft.com/office/infopath/2007/PartnerControls">7d7fd69a-87c6-424a-9bed-95f09df68040</TermId>
        </TermInfo>
        <TermInfo xmlns="http://schemas.microsoft.com/office/infopath/2007/PartnerControls">
          <TermName xmlns="http://schemas.microsoft.com/office/infopath/2007/PartnerControls">Appraisals</TermName>
          <TermId xmlns="http://schemas.microsoft.com/office/infopath/2007/PartnerControls">4dc4a03e-46ae-494e-bda5-4cfacdcd5749</TermId>
        </TermInfo>
        <TermInfo xmlns="http://schemas.microsoft.com/office/infopath/2007/PartnerControls">
          <TermName xmlns="http://schemas.microsoft.com/office/infopath/2007/PartnerControls">appraisal</TermName>
          <TermId xmlns="http://schemas.microsoft.com/office/infopath/2007/PartnerControls">8aa18e98-d527-40a6-bb43-52da33de2d03</TermId>
        </TermInfo>
      </Terms>
    </TaxKeywordTaxHTField>
    <KCHDocCategory xmlns="9a6456bd-dfb9-4e31-ab62-52dbdedb1b77">Templates</KCHDocCategory>
    <_dlc_DocId xmlns="9a6456bd-dfb9-4e31-ab62-52dbdedb1b77">SJ4V57URNYWD-142-21338</_dlc_DocId>
    <_dlc_DocIdUrl xmlns="9a6456bd-dfb9-4e31-ab62-52dbdedb1b77">
      <Url>http://kingsdocs/docs/_layouts/15/DocIdRedir.aspx?ID=SJ4V57URNYWD-142-21338</Url>
      <Description>SJ4V57URNYWD-142-21338</Description>
    </_dlc_DocIdUrl>
  </documentManagement>
</p:properties>
</file>

<file path=customXml/itemProps1.xml><?xml version="1.0" encoding="utf-8"?>
<ds:datastoreItem xmlns:ds="http://schemas.openxmlformats.org/officeDocument/2006/customXml" ds:itemID="{60A3BC39-8648-4A71-9172-A06884C72ADB}">
  <ds:schemaRefs>
    <ds:schemaRef ds:uri="http://schemas.microsoft.com/sharepoint/events"/>
  </ds:schemaRefs>
</ds:datastoreItem>
</file>

<file path=customXml/itemProps2.xml><?xml version="1.0" encoding="utf-8"?>
<ds:datastoreItem xmlns:ds="http://schemas.openxmlformats.org/officeDocument/2006/customXml" ds:itemID="{D8CF1219-0D47-4AE2-ACB1-5B730CC0C3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6456bd-dfb9-4e31-ab62-52dbdedb1b77"/>
    <ds:schemaRef ds:uri="621c8b2b-513c-45b3-9f41-e8b236c327f1"/>
    <ds:schemaRef ds:uri="c578b396-b52d-4461-a419-eeda85fe4e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A6EEA0B-0F0B-4D87-85CA-27755AE38C64}">
  <ds:schemaRefs>
    <ds:schemaRef ds:uri="http://schemas.microsoft.com/sharepoint/v3/contenttype/forms"/>
  </ds:schemaRefs>
</ds:datastoreItem>
</file>

<file path=customXml/itemProps4.xml><?xml version="1.0" encoding="utf-8"?>
<ds:datastoreItem xmlns:ds="http://schemas.openxmlformats.org/officeDocument/2006/customXml" ds:itemID="{280247F3-E9E9-40BC-AA39-E683BDC6A42C}">
  <ds:schemaRefs>
    <ds:schemaRef ds:uri="http://schemas.microsoft.com/office/2006/metadata/properties"/>
    <ds:schemaRef ds:uri="http://schemas.microsoft.com/office/infopath/2007/PartnerControls"/>
    <ds:schemaRef ds:uri="621c8b2b-513c-45b3-9f41-e8b236c327f1"/>
    <ds:schemaRef ds:uri="9a6456bd-dfb9-4e31-ab62-52dbdedb1b77"/>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509</TotalTime>
  <Words>1139</Words>
  <Application>Microsoft Office PowerPoint</Application>
  <PresentationFormat>Widescreen</PresentationFormat>
  <Paragraphs>142</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Appraisal 2024</vt:lpstr>
      <vt:lpstr>Appraisal 2024</vt:lpstr>
      <vt:lpstr>Appraisal 2024</vt:lpstr>
      <vt:lpstr>Appraisal 2024</vt:lpstr>
      <vt:lpstr>Appraisal 2024</vt:lpstr>
      <vt:lpstr>Appraisal 2024</vt:lpstr>
      <vt:lpstr>Appraisal 2024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Nathaniel Johnston</dc:creator>
  <cp:keywords>Appraisals; appraisal; Appraisal Conversation</cp:keywords>
  <cp:lastModifiedBy>KENNEDY, Jason (KING'S COLLEGE HOSPITAL NHS FOUNDATION TRUST)</cp:lastModifiedBy>
  <cp:revision>18</cp:revision>
  <dcterms:created xsi:type="dcterms:W3CDTF">2022-04-05T22:34:08Z</dcterms:created>
  <dcterms:modified xsi:type="dcterms:W3CDTF">2024-11-29T07:20:05Z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0x01010097649D5E3A090D4F9C27678F0B4AC8F40042BFC246F9C18D43A84C2446E92B438F</vt:lpwstr>
  </property>
  <property fmtid="{D5CDD505-2E9C-101B-9397-08002B2CF9AE}" pid="3" name="MediaServiceImageTags">
    <vt:lpwstr/>
  </property>
  <property fmtid="{D5CDD505-2E9C-101B-9397-08002B2CF9AE}" pid="4" name="TaxKeyword">
    <vt:lpwstr>8244;#Appraisal Conversation|7d7fd69a-87c6-424a-9bed-95f09df68040;#8863;#Appraisals|4dc4a03e-46ae-494e-bda5-4cfacdcd5749;#1120;#appraisal|8aa18e98-d527-40a6-bb43-52da33de2d03</vt:lpwstr>
  </property>
  <property fmtid="{D5CDD505-2E9C-101B-9397-08002B2CF9AE}" pid="5" name="l242f080dfdf4af4b72e57ecd79108a1">
    <vt:lpwstr/>
  </property>
  <property fmtid="{D5CDD505-2E9C-101B-9397-08002B2CF9AE}" pid="6" name="Organisation Level">
    <vt:lpwstr/>
  </property>
  <property fmtid="{D5CDD505-2E9C-101B-9397-08002B2CF9AE}" pid="7" name="_dlc_DocIdItemGuid">
    <vt:lpwstr>df255370-dd57-4147-96a9-4272b69f5caa</vt:lpwstr>
  </property>
</Properties>
</file>