
<file path=[Content_Types].xml><?xml version="1.0" encoding="utf-8"?>
<Types xmlns="http://schemas.openxmlformats.org/package/2006/content-types">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6"/>
  </p:sldMasterIdLst>
  <p:notesMasterIdLst>
    <p:notesMasterId r:id="rId12"/>
  </p:notesMasterIdLst>
  <p:handoutMasterIdLst>
    <p:handoutMasterId r:id="rId13"/>
  </p:handoutMasterIdLst>
  <p:sldIdLst>
    <p:sldId id="339" r:id="rId7"/>
    <p:sldId id="354" r:id="rId8"/>
    <p:sldId id="355" r:id="rId9"/>
    <p:sldId id="356" r:id="rId10"/>
    <p:sldId id="357" r:id="rId11"/>
  </p:sldIdLst>
  <p:sldSz cx="9144000" cy="6858000" type="screen4x3"/>
  <p:notesSz cx="6797675" cy="9866313"/>
  <p:defaultTextStyle>
    <a:defPPr>
      <a:defRPr lang="en-GB"/>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ABE9FF"/>
    <a:srgbClr val="008000"/>
    <a:srgbClr val="660066"/>
    <a:srgbClr val="C00025"/>
    <a:srgbClr val="0072C6"/>
    <a:srgbClr val="0091C9"/>
    <a:srgbClr val="00CC00"/>
    <a:srgbClr val="D81E05"/>
    <a:srgbClr val="00AD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3" autoAdjust="0"/>
    <p:restoredTop sz="94343" autoAdjust="0"/>
  </p:normalViewPr>
  <p:slideViewPr>
    <p:cSldViewPr snapToObjects="1">
      <p:cViewPr varScale="1">
        <p:scale>
          <a:sx n="73" d="100"/>
          <a:sy n="73" d="100"/>
        </p:scale>
        <p:origin x="123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478"/>
    </p:cViewPr>
  </p:sorterViewPr>
  <p:notesViewPr>
    <p:cSldViewPr snapToObjects="1">
      <p:cViewPr varScale="1">
        <p:scale>
          <a:sx n="76" d="100"/>
          <a:sy n="76" d="100"/>
        </p:scale>
        <p:origin x="-1518" y="-108"/>
      </p:cViewPr>
      <p:guideLst>
        <p:guide orient="horz" pos="310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l">
              <a:defRPr sz="1200">
                <a:latin typeface="Arial" charset="0"/>
              </a:defRPr>
            </a:lvl1pPr>
          </a:lstStyle>
          <a:p>
            <a:pPr>
              <a:defRPr/>
            </a:pPr>
            <a:r>
              <a:rPr lang="en-GB" altLang="en-US" dirty="0"/>
              <a:t>King’s College Hospital</a:t>
            </a:r>
          </a:p>
        </p:txBody>
      </p:sp>
      <p:sp>
        <p:nvSpPr>
          <p:cNvPr id="52227" name="Rectangle 3"/>
          <p:cNvSpPr>
            <a:spLocks noGrp="1" noChangeArrowheads="1"/>
          </p:cNvSpPr>
          <p:nvPr>
            <p:ph type="dt" sz="quarter" idx="1"/>
          </p:nvPr>
        </p:nvSpPr>
        <p:spPr bwMode="auto">
          <a:xfrm>
            <a:off x="3849688" y="0"/>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r">
              <a:defRPr sz="1200">
                <a:latin typeface="Arial" charset="0"/>
              </a:defRPr>
            </a:lvl1pPr>
          </a:lstStyle>
          <a:p>
            <a:pPr>
              <a:defRPr/>
            </a:pPr>
            <a:endParaRPr lang="en-GB" altLang="en-US" dirty="0"/>
          </a:p>
        </p:txBody>
      </p:sp>
      <p:sp>
        <p:nvSpPr>
          <p:cNvPr id="52228" name="Rectangle 4"/>
          <p:cNvSpPr>
            <a:spLocks noGrp="1" noChangeArrowheads="1"/>
          </p:cNvSpPr>
          <p:nvPr>
            <p:ph type="ftr" sz="quarter" idx="2"/>
          </p:nvPr>
        </p:nvSpPr>
        <p:spPr bwMode="auto">
          <a:xfrm>
            <a:off x="0" y="9372445"/>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l">
              <a:defRPr sz="1200">
                <a:latin typeface="Arial" charset="0"/>
              </a:defRPr>
            </a:lvl1pPr>
          </a:lstStyle>
          <a:p>
            <a:pPr>
              <a:defRPr/>
            </a:pPr>
            <a:r>
              <a:rPr lang="en-GB" altLang="en-US" dirty="0"/>
              <a:t>www.kch.nhs.uk</a:t>
            </a:r>
          </a:p>
        </p:txBody>
      </p:sp>
      <p:sp>
        <p:nvSpPr>
          <p:cNvPr id="52229" name="Rectangle 5"/>
          <p:cNvSpPr>
            <a:spLocks noGrp="1" noChangeArrowheads="1"/>
          </p:cNvSpPr>
          <p:nvPr>
            <p:ph type="sldNum" sz="quarter" idx="3"/>
          </p:nvPr>
        </p:nvSpPr>
        <p:spPr bwMode="auto">
          <a:xfrm>
            <a:off x="3849688" y="9372445"/>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r">
              <a:defRPr sz="1200">
                <a:latin typeface="Arial" charset="0"/>
              </a:defRPr>
            </a:lvl1pPr>
          </a:lstStyle>
          <a:p>
            <a:pPr>
              <a:defRPr/>
            </a:pPr>
            <a:fld id="{9CE47C40-4713-4175-AEF1-A09E25C072F9}" type="slidenum">
              <a:rPr lang="en-GB" altLang="en-US"/>
              <a:pPr>
                <a:defRPr/>
              </a:pPr>
              <a:t>‹#›</a:t>
            </a:fld>
            <a:endParaRPr lang="en-GB" altLang="en-US" dirty="0"/>
          </a:p>
        </p:txBody>
      </p:sp>
    </p:spTree>
    <p:extLst>
      <p:ext uri="{BB962C8B-B14F-4D97-AF65-F5344CB8AC3E}">
        <p14:creationId xmlns:p14="http://schemas.microsoft.com/office/powerpoint/2010/main" val="10173658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l">
              <a:defRPr sz="1200">
                <a:latin typeface="Arial" charset="0"/>
              </a:defRPr>
            </a:lvl1pPr>
          </a:lstStyle>
          <a:p>
            <a:pPr>
              <a:defRPr/>
            </a:pPr>
            <a:endParaRPr lang="en-GB" altLang="en-US" dirty="0"/>
          </a:p>
        </p:txBody>
      </p:sp>
      <p:sp>
        <p:nvSpPr>
          <p:cNvPr id="63491" name="Rectangle 3"/>
          <p:cNvSpPr>
            <a:spLocks noGrp="1" noChangeArrowheads="1"/>
          </p:cNvSpPr>
          <p:nvPr>
            <p:ph type="dt" idx="1"/>
          </p:nvPr>
        </p:nvSpPr>
        <p:spPr bwMode="auto">
          <a:xfrm>
            <a:off x="3849688" y="0"/>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r">
              <a:defRPr sz="1200">
                <a:latin typeface="Arial" charset="0"/>
              </a:defRPr>
            </a:lvl1pPr>
          </a:lstStyle>
          <a:p>
            <a:pPr>
              <a:defRPr/>
            </a:pPr>
            <a:endParaRPr lang="en-GB" altLang="en-US" dirty="0"/>
          </a:p>
        </p:txBody>
      </p:sp>
      <p:sp>
        <p:nvSpPr>
          <p:cNvPr id="26628" name="Rectangle 4"/>
          <p:cNvSpPr>
            <a:spLocks noGrp="1" noRot="1" noChangeAspect="1" noChangeArrowheads="1" noTextEdit="1"/>
          </p:cNvSpPr>
          <p:nvPr>
            <p:ph type="sldImg" idx="2"/>
          </p:nvPr>
        </p:nvSpPr>
        <p:spPr bwMode="auto">
          <a:xfrm>
            <a:off x="931863" y="739775"/>
            <a:ext cx="4933950"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3" name="Rectangle 5"/>
          <p:cNvSpPr>
            <a:spLocks noGrp="1" noChangeArrowheads="1"/>
          </p:cNvSpPr>
          <p:nvPr>
            <p:ph type="body" sz="quarter" idx="3"/>
          </p:nvPr>
        </p:nvSpPr>
        <p:spPr bwMode="auto">
          <a:xfrm>
            <a:off x="679450" y="4686223"/>
            <a:ext cx="5438775" cy="4440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63494" name="Rectangle 6"/>
          <p:cNvSpPr>
            <a:spLocks noGrp="1" noChangeArrowheads="1"/>
          </p:cNvSpPr>
          <p:nvPr>
            <p:ph type="ftr" sz="quarter" idx="4"/>
          </p:nvPr>
        </p:nvSpPr>
        <p:spPr bwMode="auto">
          <a:xfrm>
            <a:off x="0" y="9372445"/>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l">
              <a:defRPr sz="1200">
                <a:latin typeface="Arial" charset="0"/>
              </a:defRPr>
            </a:lvl1pPr>
          </a:lstStyle>
          <a:p>
            <a:pPr>
              <a:defRPr/>
            </a:pPr>
            <a:endParaRPr lang="en-GB" altLang="en-US" dirty="0"/>
          </a:p>
        </p:txBody>
      </p:sp>
      <p:sp>
        <p:nvSpPr>
          <p:cNvPr id="63495" name="Rectangle 7"/>
          <p:cNvSpPr>
            <a:spLocks noGrp="1" noChangeArrowheads="1"/>
          </p:cNvSpPr>
          <p:nvPr>
            <p:ph type="sldNum" sz="quarter" idx="5"/>
          </p:nvPr>
        </p:nvSpPr>
        <p:spPr bwMode="auto">
          <a:xfrm>
            <a:off x="3849688" y="9372445"/>
            <a:ext cx="2946400" cy="49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r">
              <a:defRPr sz="1200">
                <a:latin typeface="Arial" charset="0"/>
              </a:defRPr>
            </a:lvl1pPr>
          </a:lstStyle>
          <a:p>
            <a:pPr>
              <a:defRPr/>
            </a:pPr>
            <a:fld id="{8F44428E-D371-4F42-BBD1-77D251537528}" type="slidenum">
              <a:rPr lang="en-GB" altLang="en-US"/>
              <a:pPr>
                <a:defRPr/>
              </a:pPr>
              <a:t>‹#›</a:t>
            </a:fld>
            <a:endParaRPr lang="en-GB" altLang="en-US" dirty="0"/>
          </a:p>
        </p:txBody>
      </p:sp>
    </p:spTree>
    <p:extLst>
      <p:ext uri="{BB962C8B-B14F-4D97-AF65-F5344CB8AC3E}">
        <p14:creationId xmlns:p14="http://schemas.microsoft.com/office/powerpoint/2010/main" val="14614547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995C56F-D48D-43C3-8451-7D605B5A5C13}" type="slidenum">
              <a:rPr lang="en-GB" altLang="en-US" smtClean="0"/>
              <a:pPr/>
              <a:t>1</a:t>
            </a:fld>
            <a:endParaRPr lang="en-GB" alt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000" dirty="0" smtClean="0">
                <a:latin typeface="+mn-lt"/>
              </a:rPr>
              <a:t>Welcome</a:t>
            </a:r>
            <a:r>
              <a:rPr lang="en-US" altLang="en-US" sz="1000" baseline="0" dirty="0" smtClean="0">
                <a:latin typeface="+mn-lt"/>
              </a:rPr>
              <a:t> to this session, you should have all received your login details with instructions to the ME app. If you haven’t – please let us know. Introduce myself and introduce other members of the team if they’re there. </a:t>
            </a:r>
            <a:endParaRPr lang="en-US" altLang="en-US" sz="1000" dirty="0" smtClean="0">
              <a:latin typeface="+mn-lt"/>
            </a:endParaRPr>
          </a:p>
        </p:txBody>
      </p:sp>
    </p:spTree>
    <p:extLst>
      <p:ext uri="{BB962C8B-B14F-4D97-AF65-F5344CB8AC3E}">
        <p14:creationId xmlns:p14="http://schemas.microsoft.com/office/powerpoint/2010/main" val="3767029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541ABF-9581-4D25-83E1-86F0337D8F87}" type="slidenum">
              <a:rPr lang="en-GB" altLang="en-US"/>
              <a:pPr>
                <a:defRPr/>
              </a:pPr>
              <a:t>‹#›</a:t>
            </a:fld>
            <a:endParaRPr lang="en-GB" altLang="en-US" dirty="0"/>
          </a:p>
        </p:txBody>
      </p:sp>
    </p:spTree>
    <p:extLst>
      <p:ext uri="{BB962C8B-B14F-4D97-AF65-F5344CB8AC3E}">
        <p14:creationId xmlns:p14="http://schemas.microsoft.com/office/powerpoint/2010/main" val="1684391657"/>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0E0246E-8E9E-47F5-92A0-88FD0E95747E}" type="slidenum">
              <a:rPr lang="en-GB" altLang="en-US"/>
              <a:pPr>
                <a:defRPr/>
              </a:pPr>
              <a:t>‹#›</a:t>
            </a:fld>
            <a:endParaRPr lang="en-GB" altLang="en-US" dirty="0"/>
          </a:p>
        </p:txBody>
      </p:sp>
    </p:spTree>
    <p:extLst>
      <p:ext uri="{BB962C8B-B14F-4D97-AF65-F5344CB8AC3E}">
        <p14:creationId xmlns:p14="http://schemas.microsoft.com/office/powerpoint/2010/main" val="2151159552"/>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038225"/>
            <a:ext cx="2058988" cy="54419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038225"/>
            <a:ext cx="6029325" cy="5441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317FA04-25F5-4A5F-B972-A784FE988FB0}" type="slidenum">
              <a:rPr lang="en-GB" altLang="en-US"/>
              <a:pPr>
                <a:defRPr/>
              </a:pPr>
              <a:t>‹#›</a:t>
            </a:fld>
            <a:endParaRPr lang="en-GB" altLang="en-US" dirty="0"/>
          </a:p>
        </p:txBody>
      </p:sp>
    </p:spTree>
    <p:extLst>
      <p:ext uri="{BB962C8B-B14F-4D97-AF65-F5344CB8AC3E}">
        <p14:creationId xmlns:p14="http://schemas.microsoft.com/office/powerpoint/2010/main" val="3752452563"/>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457613-3969-4F42-96CE-0873D2FDE990}" type="slidenum">
              <a:rPr lang="en-GB" altLang="en-US"/>
              <a:pPr>
                <a:defRPr/>
              </a:pPr>
              <a:t>‹#›</a:t>
            </a:fld>
            <a:endParaRPr lang="en-GB" altLang="en-US" dirty="0"/>
          </a:p>
        </p:txBody>
      </p:sp>
    </p:spTree>
    <p:extLst>
      <p:ext uri="{BB962C8B-B14F-4D97-AF65-F5344CB8AC3E}">
        <p14:creationId xmlns:p14="http://schemas.microsoft.com/office/powerpoint/2010/main" val="311648666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6E7739B-2AEE-4B2A-B80A-B3A5C713AD02}" type="slidenum">
              <a:rPr lang="en-GB" altLang="en-US"/>
              <a:pPr>
                <a:defRPr/>
              </a:pPr>
              <a:t>‹#›</a:t>
            </a:fld>
            <a:endParaRPr lang="en-GB" altLang="en-US" dirty="0"/>
          </a:p>
        </p:txBody>
      </p:sp>
    </p:spTree>
    <p:extLst>
      <p:ext uri="{BB962C8B-B14F-4D97-AF65-F5344CB8AC3E}">
        <p14:creationId xmlns:p14="http://schemas.microsoft.com/office/powerpoint/2010/main" val="2686042748"/>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006600"/>
            <a:ext cx="4038600" cy="4473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006600"/>
            <a:ext cx="4038600" cy="4473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98B3D1B-3ACB-472D-AF7E-87D3F4C678E4}" type="slidenum">
              <a:rPr lang="en-GB" altLang="en-US"/>
              <a:pPr>
                <a:defRPr/>
              </a:pPr>
              <a:t>‹#›</a:t>
            </a:fld>
            <a:endParaRPr lang="en-GB" altLang="en-US" dirty="0"/>
          </a:p>
        </p:txBody>
      </p:sp>
    </p:spTree>
    <p:extLst>
      <p:ext uri="{BB962C8B-B14F-4D97-AF65-F5344CB8AC3E}">
        <p14:creationId xmlns:p14="http://schemas.microsoft.com/office/powerpoint/2010/main" val="250693060"/>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B59E8B7-F2A4-410C-870C-DE6E1BE9A0E7}" type="slidenum">
              <a:rPr lang="en-GB" altLang="en-US"/>
              <a:pPr>
                <a:defRPr/>
              </a:pPr>
              <a:t>‹#›</a:t>
            </a:fld>
            <a:endParaRPr lang="en-GB" altLang="en-US" dirty="0"/>
          </a:p>
        </p:txBody>
      </p:sp>
    </p:spTree>
    <p:extLst>
      <p:ext uri="{BB962C8B-B14F-4D97-AF65-F5344CB8AC3E}">
        <p14:creationId xmlns:p14="http://schemas.microsoft.com/office/powerpoint/2010/main" val="304057609"/>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408A346-2651-4EE4-A935-812A2896B867}" type="slidenum">
              <a:rPr lang="en-GB" altLang="en-US"/>
              <a:pPr>
                <a:defRPr/>
              </a:pPr>
              <a:t>‹#›</a:t>
            </a:fld>
            <a:endParaRPr lang="en-GB" altLang="en-US" dirty="0"/>
          </a:p>
        </p:txBody>
      </p:sp>
    </p:spTree>
    <p:extLst>
      <p:ext uri="{BB962C8B-B14F-4D97-AF65-F5344CB8AC3E}">
        <p14:creationId xmlns:p14="http://schemas.microsoft.com/office/powerpoint/2010/main" val="3166198344"/>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7108C71-EBE4-49D6-A854-0A7BB2D75D1F}" type="slidenum">
              <a:rPr lang="en-GB" altLang="en-US"/>
              <a:pPr>
                <a:defRPr/>
              </a:pPr>
              <a:t>‹#›</a:t>
            </a:fld>
            <a:endParaRPr lang="en-GB" altLang="en-US" dirty="0"/>
          </a:p>
        </p:txBody>
      </p:sp>
    </p:spTree>
    <p:extLst>
      <p:ext uri="{BB962C8B-B14F-4D97-AF65-F5344CB8AC3E}">
        <p14:creationId xmlns:p14="http://schemas.microsoft.com/office/powerpoint/2010/main" val="1923263712"/>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BD1496-3181-4B93-929E-BC8C27094663}" type="slidenum">
              <a:rPr lang="en-GB" altLang="en-US"/>
              <a:pPr>
                <a:defRPr/>
              </a:pPr>
              <a:t>‹#›</a:t>
            </a:fld>
            <a:endParaRPr lang="en-GB" altLang="en-US" dirty="0"/>
          </a:p>
        </p:txBody>
      </p:sp>
    </p:spTree>
    <p:extLst>
      <p:ext uri="{BB962C8B-B14F-4D97-AF65-F5344CB8AC3E}">
        <p14:creationId xmlns:p14="http://schemas.microsoft.com/office/powerpoint/2010/main" val="173094005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smtClean="0"/>
              <a:t>Mind and Body at King's Health Partners</a:t>
            </a: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ACFC9A0-D1C3-4E2E-A1D7-AC2BD5F44330}" type="slidenum">
              <a:rPr lang="en-GB" altLang="en-US"/>
              <a:pPr>
                <a:defRPr/>
              </a:pPr>
              <a:t>‹#›</a:t>
            </a:fld>
            <a:endParaRPr lang="en-GB" altLang="en-US" dirty="0"/>
          </a:p>
        </p:txBody>
      </p:sp>
    </p:spTree>
    <p:extLst>
      <p:ext uri="{BB962C8B-B14F-4D97-AF65-F5344CB8AC3E}">
        <p14:creationId xmlns:p14="http://schemas.microsoft.com/office/powerpoint/2010/main" val="4288741580"/>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0"/>
          <p:cNvSpPr>
            <a:spLocks noChangeArrowheads="1"/>
          </p:cNvSpPr>
          <p:nvPr userDrawn="1"/>
        </p:nvSpPr>
        <p:spPr bwMode="auto">
          <a:xfrm>
            <a:off x="0" y="-9525"/>
            <a:ext cx="9144000" cy="906463"/>
          </a:xfrm>
          <a:prstGeom prst="rect">
            <a:avLst/>
          </a:prstGeom>
          <a:solidFill>
            <a:srgbClr val="0072C6"/>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en-US" altLang="en-US" dirty="0" smtClean="0"/>
          </a:p>
        </p:txBody>
      </p:sp>
      <p:sp>
        <p:nvSpPr>
          <p:cNvPr id="1027" name="Rectangle 2"/>
          <p:cNvSpPr>
            <a:spLocks noGrp="1" noChangeArrowheads="1"/>
          </p:cNvSpPr>
          <p:nvPr>
            <p:ph type="title"/>
          </p:nvPr>
        </p:nvSpPr>
        <p:spPr bwMode="auto">
          <a:xfrm>
            <a:off x="468313" y="1038225"/>
            <a:ext cx="8229600"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2006600"/>
            <a:ext cx="82296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7172" name="Rectangle 4"/>
          <p:cNvSpPr>
            <a:spLocks noGrp="1" noChangeArrowheads="1"/>
          </p:cNvSpPr>
          <p:nvPr>
            <p:ph type="dt" sz="half" idx="2"/>
          </p:nvPr>
        </p:nvSpPr>
        <p:spPr bwMode="auto">
          <a:xfrm>
            <a:off x="457200" y="6545263"/>
            <a:ext cx="2133600"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GB" altLang="en-US" dirty="0"/>
          </a:p>
        </p:txBody>
      </p:sp>
      <p:sp>
        <p:nvSpPr>
          <p:cNvPr id="7173"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r>
              <a:rPr lang="en-GB" altLang="en-US" dirty="0" smtClean="0"/>
              <a:t>Mind and Body at King's Health Partners</a:t>
            </a:r>
            <a:endParaRPr lang="en-US" altLang="en-US" dirty="0"/>
          </a:p>
        </p:txBody>
      </p:sp>
      <p:sp>
        <p:nvSpPr>
          <p:cNvPr id="7174" name="Rectangle 6"/>
          <p:cNvSpPr>
            <a:spLocks noGrp="1" noChangeArrowheads="1"/>
          </p:cNvSpPr>
          <p:nvPr>
            <p:ph type="sldNum" sz="quarter" idx="4"/>
          </p:nvPr>
        </p:nvSpPr>
        <p:spPr bwMode="auto">
          <a:xfrm>
            <a:off x="6553200" y="6545263"/>
            <a:ext cx="2133600"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443D349-199D-4A39-A660-33EF038EFF62}" type="slidenum">
              <a:rPr lang="en-GB" altLang="en-US"/>
              <a:pPr>
                <a:defRPr/>
              </a:pPr>
              <a:t>‹#›</a:t>
            </a:fld>
            <a:endParaRPr lang="en-GB" altLang="en-US" dirty="0"/>
          </a:p>
        </p:txBody>
      </p:sp>
      <p:sp>
        <p:nvSpPr>
          <p:cNvPr id="1032" name="Freeform 22"/>
          <p:cNvSpPr>
            <a:spLocks/>
          </p:cNvSpPr>
          <p:nvPr userDrawn="1"/>
        </p:nvSpPr>
        <p:spPr bwMode="auto">
          <a:xfrm>
            <a:off x="90488" y="58738"/>
            <a:ext cx="755650" cy="755650"/>
          </a:xfrm>
          <a:custGeom>
            <a:avLst/>
            <a:gdLst>
              <a:gd name="T0" fmla="*/ 0 w 1088"/>
              <a:gd name="T1" fmla="*/ 2147483647 h 1088"/>
              <a:gd name="T2" fmla="*/ 0 w 1088"/>
              <a:gd name="T3" fmla="*/ 2147483647 h 1088"/>
              <a:gd name="T4" fmla="*/ 2147483647 w 1088"/>
              <a:gd name="T5" fmla="*/ 2147483647 h 1088"/>
              <a:gd name="T6" fmla="*/ 2147483647 w 1088"/>
              <a:gd name="T7" fmla="*/ 2147483647 h 1088"/>
              <a:gd name="T8" fmla="*/ 2147483647 w 1088"/>
              <a:gd name="T9" fmla="*/ 2147483647 h 1088"/>
              <a:gd name="T10" fmla="*/ 2147483647 w 1088"/>
              <a:gd name="T11" fmla="*/ 2147483647 h 1088"/>
              <a:gd name="T12" fmla="*/ 2147483647 w 1088"/>
              <a:gd name="T13" fmla="*/ 2147483647 h 1088"/>
              <a:gd name="T14" fmla="*/ 2147483647 w 1088"/>
              <a:gd name="T15" fmla="*/ 2147483647 h 1088"/>
              <a:gd name="T16" fmla="*/ 2147483647 w 1088"/>
              <a:gd name="T17" fmla="*/ 2147483647 h 1088"/>
              <a:gd name="T18" fmla="*/ 2147483647 w 1088"/>
              <a:gd name="T19" fmla="*/ 2147483647 h 1088"/>
              <a:gd name="T20" fmla="*/ 2147483647 w 1088"/>
              <a:gd name="T21" fmla="*/ 2147483647 h 1088"/>
              <a:gd name="T22" fmla="*/ 2147483647 w 1088"/>
              <a:gd name="T23" fmla="*/ 2147483647 h 1088"/>
              <a:gd name="T24" fmla="*/ 2147483647 w 1088"/>
              <a:gd name="T25" fmla="*/ 2147483647 h 1088"/>
              <a:gd name="T26" fmla="*/ 2147483647 w 1088"/>
              <a:gd name="T27" fmla="*/ 2147483647 h 1088"/>
              <a:gd name="T28" fmla="*/ 2147483647 w 1088"/>
              <a:gd name="T29" fmla="*/ 2147483647 h 1088"/>
              <a:gd name="T30" fmla="*/ 2147483647 w 1088"/>
              <a:gd name="T31" fmla="*/ 2147483647 h 1088"/>
              <a:gd name="T32" fmla="*/ 2147483647 w 1088"/>
              <a:gd name="T33" fmla="*/ 2147483647 h 1088"/>
              <a:gd name="T34" fmla="*/ 2147483647 w 1088"/>
              <a:gd name="T35" fmla="*/ 2147483647 h 1088"/>
              <a:gd name="T36" fmla="*/ 2147483647 w 1088"/>
              <a:gd name="T37" fmla="*/ 0 h 1088"/>
              <a:gd name="T38" fmla="*/ 2147483647 w 1088"/>
              <a:gd name="T39" fmla="*/ 0 h 1088"/>
              <a:gd name="T40" fmla="*/ 2147483647 w 1088"/>
              <a:gd name="T41" fmla="*/ 2147483647 h 1088"/>
              <a:gd name="T42" fmla="*/ 2147483647 w 1088"/>
              <a:gd name="T43" fmla="*/ 2147483647 h 1088"/>
              <a:gd name="T44" fmla="*/ 2147483647 w 1088"/>
              <a:gd name="T45" fmla="*/ 2147483647 h 1088"/>
              <a:gd name="T46" fmla="*/ 2147483647 w 1088"/>
              <a:gd name="T47" fmla="*/ 2147483647 h 1088"/>
              <a:gd name="T48" fmla="*/ 0 w 1088"/>
              <a:gd name="T49" fmla="*/ 2147483647 h 1088"/>
              <a:gd name="T50" fmla="*/ 0 w 1088"/>
              <a:gd name="T51" fmla="*/ 2147483647 h 108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088" h="1088">
                <a:moveTo>
                  <a:pt x="0" y="67"/>
                </a:moveTo>
                <a:lnTo>
                  <a:pt x="0" y="1020"/>
                </a:lnTo>
                <a:lnTo>
                  <a:pt x="4" y="1041"/>
                </a:lnTo>
                <a:lnTo>
                  <a:pt x="13" y="1060"/>
                </a:lnTo>
                <a:lnTo>
                  <a:pt x="28" y="1075"/>
                </a:lnTo>
                <a:lnTo>
                  <a:pt x="47" y="1084"/>
                </a:lnTo>
                <a:lnTo>
                  <a:pt x="68" y="1088"/>
                </a:lnTo>
                <a:lnTo>
                  <a:pt x="1021" y="1088"/>
                </a:lnTo>
                <a:lnTo>
                  <a:pt x="1041" y="1084"/>
                </a:lnTo>
                <a:lnTo>
                  <a:pt x="1060" y="1075"/>
                </a:lnTo>
                <a:lnTo>
                  <a:pt x="1075" y="1060"/>
                </a:lnTo>
                <a:lnTo>
                  <a:pt x="1084" y="1041"/>
                </a:lnTo>
                <a:lnTo>
                  <a:pt x="1088" y="1022"/>
                </a:lnTo>
                <a:lnTo>
                  <a:pt x="1088" y="66"/>
                </a:lnTo>
                <a:lnTo>
                  <a:pt x="1084" y="47"/>
                </a:lnTo>
                <a:lnTo>
                  <a:pt x="1075" y="28"/>
                </a:lnTo>
                <a:lnTo>
                  <a:pt x="1060" y="13"/>
                </a:lnTo>
                <a:lnTo>
                  <a:pt x="1041" y="4"/>
                </a:lnTo>
                <a:lnTo>
                  <a:pt x="1022" y="0"/>
                </a:lnTo>
                <a:lnTo>
                  <a:pt x="66" y="0"/>
                </a:lnTo>
                <a:lnTo>
                  <a:pt x="47" y="4"/>
                </a:lnTo>
                <a:lnTo>
                  <a:pt x="28" y="13"/>
                </a:lnTo>
                <a:lnTo>
                  <a:pt x="13" y="28"/>
                </a:lnTo>
                <a:lnTo>
                  <a:pt x="4" y="47"/>
                </a:lnTo>
                <a:lnTo>
                  <a:pt x="0" y="67"/>
                </a:lnTo>
                <a:close/>
              </a:path>
            </a:pathLst>
          </a:custGeom>
          <a:solidFill>
            <a:schemeClr val="bg1">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033" name="Freeform 23"/>
          <p:cNvSpPr>
            <a:spLocks noEditPoints="1"/>
          </p:cNvSpPr>
          <p:nvPr userDrawn="1"/>
        </p:nvSpPr>
        <p:spPr bwMode="auto">
          <a:xfrm rot="-5400000">
            <a:off x="-61119" y="297657"/>
            <a:ext cx="663575" cy="265112"/>
          </a:xfrm>
          <a:custGeom>
            <a:avLst/>
            <a:gdLst>
              <a:gd name="T0" fmla="*/ 2147483647 w 954"/>
              <a:gd name="T1" fmla="*/ 2147483647 h 379"/>
              <a:gd name="T2" fmla="*/ 2147483647 w 954"/>
              <a:gd name="T3" fmla="*/ 2147483647 h 379"/>
              <a:gd name="T4" fmla="*/ 2147483647 w 954"/>
              <a:gd name="T5" fmla="*/ 2147483647 h 379"/>
              <a:gd name="T6" fmla="*/ 2147483647 w 954"/>
              <a:gd name="T7" fmla="*/ 2147483647 h 379"/>
              <a:gd name="T8" fmla="*/ 2147483647 w 954"/>
              <a:gd name="T9" fmla="*/ 2147483647 h 379"/>
              <a:gd name="T10" fmla="*/ 2147483647 w 954"/>
              <a:gd name="T11" fmla="*/ 2147483647 h 379"/>
              <a:gd name="T12" fmla="*/ 2147483647 w 954"/>
              <a:gd name="T13" fmla="*/ 2147483647 h 379"/>
              <a:gd name="T14" fmla="*/ 2147483647 w 954"/>
              <a:gd name="T15" fmla="*/ 2147483647 h 379"/>
              <a:gd name="T16" fmla="*/ 2147483647 w 954"/>
              <a:gd name="T17" fmla="*/ 2147483647 h 379"/>
              <a:gd name="T18" fmla="*/ 2147483647 w 954"/>
              <a:gd name="T19" fmla="*/ 2147483647 h 379"/>
              <a:gd name="T20" fmla="*/ 2147483647 w 954"/>
              <a:gd name="T21" fmla="*/ 2147483647 h 379"/>
              <a:gd name="T22" fmla="*/ 2147483647 w 954"/>
              <a:gd name="T23" fmla="*/ 2147483647 h 379"/>
              <a:gd name="T24" fmla="*/ 2147483647 w 954"/>
              <a:gd name="T25" fmla="*/ 2147483647 h 379"/>
              <a:gd name="T26" fmla="*/ 2147483647 w 954"/>
              <a:gd name="T27" fmla="*/ 2147483647 h 379"/>
              <a:gd name="T28" fmla="*/ 2147483647 w 954"/>
              <a:gd name="T29" fmla="*/ 2147483647 h 379"/>
              <a:gd name="T30" fmla="*/ 2147483647 w 954"/>
              <a:gd name="T31" fmla="*/ 2147483647 h 379"/>
              <a:gd name="T32" fmla="*/ 2147483647 w 954"/>
              <a:gd name="T33" fmla="*/ 2147483647 h 379"/>
              <a:gd name="T34" fmla="*/ 2147483647 w 954"/>
              <a:gd name="T35" fmla="*/ 2147483647 h 379"/>
              <a:gd name="T36" fmla="*/ 2147483647 w 954"/>
              <a:gd name="T37" fmla="*/ 2147483647 h 379"/>
              <a:gd name="T38" fmla="*/ 2147483647 w 954"/>
              <a:gd name="T39" fmla="*/ 2147483647 h 379"/>
              <a:gd name="T40" fmla="*/ 2147483647 w 954"/>
              <a:gd name="T41" fmla="*/ 2147483647 h 379"/>
              <a:gd name="T42" fmla="*/ 2147483647 w 954"/>
              <a:gd name="T43" fmla="*/ 2147483647 h 379"/>
              <a:gd name="T44" fmla="*/ 2147483647 w 954"/>
              <a:gd name="T45" fmla="*/ 2147483647 h 379"/>
              <a:gd name="T46" fmla="*/ 2147483647 w 954"/>
              <a:gd name="T47" fmla="*/ 2147483647 h 379"/>
              <a:gd name="T48" fmla="*/ 2147483647 w 954"/>
              <a:gd name="T49" fmla="*/ 2147483647 h 379"/>
              <a:gd name="T50" fmla="*/ 2147483647 w 954"/>
              <a:gd name="T51" fmla="*/ 2147483647 h 379"/>
              <a:gd name="T52" fmla="*/ 2147483647 w 954"/>
              <a:gd name="T53" fmla="*/ 2147483647 h 379"/>
              <a:gd name="T54" fmla="*/ 2147483647 w 954"/>
              <a:gd name="T55" fmla="*/ 2147483647 h 379"/>
              <a:gd name="T56" fmla="*/ 2147483647 w 954"/>
              <a:gd name="T57" fmla="*/ 2147483647 h 379"/>
              <a:gd name="T58" fmla="*/ 2147483647 w 954"/>
              <a:gd name="T59" fmla="*/ 2147483647 h 379"/>
              <a:gd name="T60" fmla="*/ 2147483647 w 954"/>
              <a:gd name="T61" fmla="*/ 2147483647 h 379"/>
              <a:gd name="T62" fmla="*/ 2147483647 w 954"/>
              <a:gd name="T63" fmla="*/ 2147483647 h 379"/>
              <a:gd name="T64" fmla="*/ 2147483647 w 954"/>
              <a:gd name="T65" fmla="*/ 2147483647 h 379"/>
              <a:gd name="T66" fmla="*/ 2147483647 w 954"/>
              <a:gd name="T67" fmla="*/ 2147483647 h 379"/>
              <a:gd name="T68" fmla="*/ 2147483647 w 954"/>
              <a:gd name="T69" fmla="*/ 2147483647 h 379"/>
              <a:gd name="T70" fmla="*/ 2147483647 w 954"/>
              <a:gd name="T71" fmla="*/ 2147483647 h 379"/>
              <a:gd name="T72" fmla="*/ 2147483647 w 954"/>
              <a:gd name="T73" fmla="*/ 2147483647 h 379"/>
              <a:gd name="T74" fmla="*/ 2147483647 w 954"/>
              <a:gd name="T75" fmla="*/ 2147483647 h 379"/>
              <a:gd name="T76" fmla="*/ 2147483647 w 954"/>
              <a:gd name="T77" fmla="*/ 2147483647 h 379"/>
              <a:gd name="T78" fmla="*/ 2147483647 w 954"/>
              <a:gd name="T79" fmla="*/ 2147483647 h 379"/>
              <a:gd name="T80" fmla="*/ 2147483647 w 954"/>
              <a:gd name="T81" fmla="*/ 2147483647 h 379"/>
              <a:gd name="T82" fmla="*/ 2147483647 w 954"/>
              <a:gd name="T83" fmla="*/ 2147483647 h 379"/>
              <a:gd name="T84" fmla="*/ 2147483647 w 954"/>
              <a:gd name="T85" fmla="*/ 2147483647 h 379"/>
              <a:gd name="T86" fmla="*/ 2147483647 w 954"/>
              <a:gd name="T87" fmla="*/ 2147483647 h 379"/>
              <a:gd name="T88" fmla="*/ 2147483647 w 954"/>
              <a:gd name="T89" fmla="*/ 2147483647 h 379"/>
              <a:gd name="T90" fmla="*/ 2147483647 w 954"/>
              <a:gd name="T91" fmla="*/ 2147483647 h 379"/>
              <a:gd name="T92" fmla="*/ 2147483647 w 954"/>
              <a:gd name="T93" fmla="*/ 2147483647 h 379"/>
              <a:gd name="T94" fmla="*/ 2147483647 w 954"/>
              <a:gd name="T95" fmla="*/ 2147483647 h 379"/>
              <a:gd name="T96" fmla="*/ 2147483647 w 954"/>
              <a:gd name="T97" fmla="*/ 2147483647 h 379"/>
              <a:gd name="T98" fmla="*/ 2147483647 w 954"/>
              <a:gd name="T99" fmla="*/ 2147483647 h 379"/>
              <a:gd name="T100" fmla="*/ 2147483647 w 954"/>
              <a:gd name="T101" fmla="*/ 2147483647 h 37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54" h="379">
                <a:moveTo>
                  <a:pt x="216" y="291"/>
                </a:moveTo>
                <a:lnTo>
                  <a:pt x="160" y="291"/>
                </a:lnTo>
                <a:lnTo>
                  <a:pt x="39" y="154"/>
                </a:lnTo>
                <a:lnTo>
                  <a:pt x="39" y="291"/>
                </a:lnTo>
                <a:lnTo>
                  <a:pt x="0" y="291"/>
                </a:lnTo>
                <a:lnTo>
                  <a:pt x="0" y="12"/>
                </a:lnTo>
                <a:lnTo>
                  <a:pt x="39" y="12"/>
                </a:lnTo>
                <a:lnTo>
                  <a:pt x="39" y="134"/>
                </a:lnTo>
                <a:lnTo>
                  <a:pt x="155" y="12"/>
                </a:lnTo>
                <a:lnTo>
                  <a:pt x="205" y="12"/>
                </a:lnTo>
                <a:lnTo>
                  <a:pt x="79" y="143"/>
                </a:lnTo>
                <a:lnTo>
                  <a:pt x="216" y="291"/>
                </a:lnTo>
                <a:close/>
                <a:moveTo>
                  <a:pt x="240" y="42"/>
                </a:moveTo>
                <a:lnTo>
                  <a:pt x="240" y="0"/>
                </a:lnTo>
                <a:lnTo>
                  <a:pt x="281" y="0"/>
                </a:lnTo>
                <a:lnTo>
                  <a:pt x="281" y="42"/>
                </a:lnTo>
                <a:lnTo>
                  <a:pt x="240" y="42"/>
                </a:lnTo>
                <a:close/>
                <a:moveTo>
                  <a:pt x="278" y="291"/>
                </a:moveTo>
                <a:lnTo>
                  <a:pt x="242" y="291"/>
                </a:lnTo>
                <a:lnTo>
                  <a:pt x="242" y="87"/>
                </a:lnTo>
                <a:lnTo>
                  <a:pt x="278" y="87"/>
                </a:lnTo>
                <a:lnTo>
                  <a:pt x="278" y="291"/>
                </a:lnTo>
                <a:close/>
                <a:moveTo>
                  <a:pt x="468" y="291"/>
                </a:moveTo>
                <a:lnTo>
                  <a:pt x="468" y="185"/>
                </a:lnTo>
                <a:lnTo>
                  <a:pt x="467" y="159"/>
                </a:lnTo>
                <a:lnTo>
                  <a:pt x="462" y="140"/>
                </a:lnTo>
                <a:lnTo>
                  <a:pt x="454" y="125"/>
                </a:lnTo>
                <a:lnTo>
                  <a:pt x="442" y="116"/>
                </a:lnTo>
                <a:lnTo>
                  <a:pt x="426" y="112"/>
                </a:lnTo>
                <a:lnTo>
                  <a:pt x="407" y="115"/>
                </a:lnTo>
                <a:lnTo>
                  <a:pt x="392" y="123"/>
                </a:lnTo>
                <a:lnTo>
                  <a:pt x="380" y="135"/>
                </a:lnTo>
                <a:lnTo>
                  <a:pt x="372" y="152"/>
                </a:lnTo>
                <a:lnTo>
                  <a:pt x="367" y="172"/>
                </a:lnTo>
                <a:lnTo>
                  <a:pt x="366" y="196"/>
                </a:lnTo>
                <a:lnTo>
                  <a:pt x="366" y="291"/>
                </a:lnTo>
                <a:lnTo>
                  <a:pt x="330" y="291"/>
                </a:lnTo>
                <a:lnTo>
                  <a:pt x="330" y="87"/>
                </a:lnTo>
                <a:lnTo>
                  <a:pt x="365" y="87"/>
                </a:lnTo>
                <a:lnTo>
                  <a:pt x="365" y="118"/>
                </a:lnTo>
                <a:lnTo>
                  <a:pt x="366" y="118"/>
                </a:lnTo>
                <a:lnTo>
                  <a:pt x="377" y="103"/>
                </a:lnTo>
                <a:lnTo>
                  <a:pt x="392" y="92"/>
                </a:lnTo>
                <a:lnTo>
                  <a:pt x="410" y="85"/>
                </a:lnTo>
                <a:lnTo>
                  <a:pt x="430" y="82"/>
                </a:lnTo>
                <a:lnTo>
                  <a:pt x="452" y="85"/>
                </a:lnTo>
                <a:lnTo>
                  <a:pt x="472" y="93"/>
                </a:lnTo>
                <a:lnTo>
                  <a:pt x="486" y="105"/>
                </a:lnTo>
                <a:lnTo>
                  <a:pt x="497" y="122"/>
                </a:lnTo>
                <a:lnTo>
                  <a:pt x="503" y="143"/>
                </a:lnTo>
                <a:lnTo>
                  <a:pt x="504" y="170"/>
                </a:lnTo>
                <a:lnTo>
                  <a:pt x="504" y="291"/>
                </a:lnTo>
                <a:lnTo>
                  <a:pt x="468" y="291"/>
                </a:lnTo>
                <a:close/>
                <a:moveTo>
                  <a:pt x="625" y="379"/>
                </a:moveTo>
                <a:lnTo>
                  <a:pt x="606" y="377"/>
                </a:lnTo>
                <a:lnTo>
                  <a:pt x="582" y="373"/>
                </a:lnTo>
                <a:lnTo>
                  <a:pt x="554" y="364"/>
                </a:lnTo>
                <a:lnTo>
                  <a:pt x="559" y="331"/>
                </a:lnTo>
                <a:lnTo>
                  <a:pt x="583" y="340"/>
                </a:lnTo>
                <a:lnTo>
                  <a:pt x="606" y="346"/>
                </a:lnTo>
                <a:lnTo>
                  <a:pt x="630" y="349"/>
                </a:lnTo>
                <a:lnTo>
                  <a:pt x="648" y="346"/>
                </a:lnTo>
                <a:lnTo>
                  <a:pt x="663" y="340"/>
                </a:lnTo>
                <a:lnTo>
                  <a:pt x="675" y="331"/>
                </a:lnTo>
                <a:lnTo>
                  <a:pt x="684" y="317"/>
                </a:lnTo>
                <a:lnTo>
                  <a:pt x="689" y="299"/>
                </a:lnTo>
                <a:lnTo>
                  <a:pt x="691" y="279"/>
                </a:lnTo>
                <a:lnTo>
                  <a:pt x="691" y="259"/>
                </a:lnTo>
                <a:lnTo>
                  <a:pt x="690" y="259"/>
                </a:lnTo>
                <a:lnTo>
                  <a:pt x="677" y="273"/>
                </a:lnTo>
                <a:lnTo>
                  <a:pt x="661" y="283"/>
                </a:lnTo>
                <a:lnTo>
                  <a:pt x="643" y="289"/>
                </a:lnTo>
                <a:lnTo>
                  <a:pt x="624" y="291"/>
                </a:lnTo>
                <a:lnTo>
                  <a:pt x="605" y="289"/>
                </a:lnTo>
                <a:lnTo>
                  <a:pt x="587" y="283"/>
                </a:lnTo>
                <a:lnTo>
                  <a:pt x="572" y="273"/>
                </a:lnTo>
                <a:lnTo>
                  <a:pt x="561" y="260"/>
                </a:lnTo>
                <a:lnTo>
                  <a:pt x="549" y="239"/>
                </a:lnTo>
                <a:lnTo>
                  <a:pt x="542" y="217"/>
                </a:lnTo>
                <a:lnTo>
                  <a:pt x="540" y="190"/>
                </a:lnTo>
                <a:lnTo>
                  <a:pt x="542" y="164"/>
                </a:lnTo>
                <a:lnTo>
                  <a:pt x="549" y="139"/>
                </a:lnTo>
                <a:lnTo>
                  <a:pt x="561" y="116"/>
                </a:lnTo>
                <a:lnTo>
                  <a:pt x="573" y="102"/>
                </a:lnTo>
                <a:lnTo>
                  <a:pt x="589" y="92"/>
                </a:lnTo>
                <a:lnTo>
                  <a:pt x="607" y="85"/>
                </a:lnTo>
                <a:lnTo>
                  <a:pt x="627" y="82"/>
                </a:lnTo>
                <a:lnTo>
                  <a:pt x="644" y="84"/>
                </a:lnTo>
                <a:lnTo>
                  <a:pt x="659" y="86"/>
                </a:lnTo>
                <a:lnTo>
                  <a:pt x="669" y="92"/>
                </a:lnTo>
                <a:lnTo>
                  <a:pt x="684" y="103"/>
                </a:lnTo>
                <a:lnTo>
                  <a:pt x="693" y="117"/>
                </a:lnTo>
                <a:lnTo>
                  <a:pt x="693" y="87"/>
                </a:lnTo>
                <a:lnTo>
                  <a:pt x="727" y="87"/>
                </a:lnTo>
                <a:lnTo>
                  <a:pt x="727" y="281"/>
                </a:lnTo>
                <a:lnTo>
                  <a:pt x="726" y="307"/>
                </a:lnTo>
                <a:lnTo>
                  <a:pt x="720" y="328"/>
                </a:lnTo>
                <a:lnTo>
                  <a:pt x="709" y="346"/>
                </a:lnTo>
                <a:lnTo>
                  <a:pt x="695" y="361"/>
                </a:lnTo>
                <a:lnTo>
                  <a:pt x="675" y="370"/>
                </a:lnTo>
                <a:lnTo>
                  <a:pt x="653" y="376"/>
                </a:lnTo>
                <a:lnTo>
                  <a:pt x="625" y="379"/>
                </a:lnTo>
                <a:close/>
                <a:moveTo>
                  <a:pt x="677" y="135"/>
                </a:moveTo>
                <a:lnTo>
                  <a:pt x="666" y="123"/>
                </a:lnTo>
                <a:lnTo>
                  <a:pt x="651" y="115"/>
                </a:lnTo>
                <a:lnTo>
                  <a:pt x="633" y="112"/>
                </a:lnTo>
                <a:lnTo>
                  <a:pt x="617" y="116"/>
                </a:lnTo>
                <a:lnTo>
                  <a:pt x="603" y="124"/>
                </a:lnTo>
                <a:lnTo>
                  <a:pt x="593" y="137"/>
                </a:lnTo>
                <a:lnTo>
                  <a:pt x="582" y="161"/>
                </a:lnTo>
                <a:lnTo>
                  <a:pt x="578" y="188"/>
                </a:lnTo>
                <a:lnTo>
                  <a:pt x="579" y="207"/>
                </a:lnTo>
                <a:lnTo>
                  <a:pt x="585" y="224"/>
                </a:lnTo>
                <a:lnTo>
                  <a:pt x="594" y="238"/>
                </a:lnTo>
                <a:lnTo>
                  <a:pt x="605" y="250"/>
                </a:lnTo>
                <a:lnTo>
                  <a:pt x="618" y="257"/>
                </a:lnTo>
                <a:lnTo>
                  <a:pt x="633" y="260"/>
                </a:lnTo>
                <a:lnTo>
                  <a:pt x="650" y="257"/>
                </a:lnTo>
                <a:lnTo>
                  <a:pt x="663" y="250"/>
                </a:lnTo>
                <a:lnTo>
                  <a:pt x="675" y="239"/>
                </a:lnTo>
                <a:lnTo>
                  <a:pt x="684" y="225"/>
                </a:lnTo>
                <a:lnTo>
                  <a:pt x="689" y="209"/>
                </a:lnTo>
                <a:lnTo>
                  <a:pt x="691" y="191"/>
                </a:lnTo>
                <a:lnTo>
                  <a:pt x="690" y="170"/>
                </a:lnTo>
                <a:lnTo>
                  <a:pt x="685" y="152"/>
                </a:lnTo>
                <a:lnTo>
                  <a:pt x="677" y="135"/>
                </a:lnTo>
                <a:close/>
                <a:moveTo>
                  <a:pt x="799" y="110"/>
                </a:moveTo>
                <a:lnTo>
                  <a:pt x="765" y="110"/>
                </a:lnTo>
                <a:lnTo>
                  <a:pt x="789" y="12"/>
                </a:lnTo>
                <a:lnTo>
                  <a:pt x="833" y="12"/>
                </a:lnTo>
                <a:lnTo>
                  <a:pt x="799" y="110"/>
                </a:lnTo>
                <a:close/>
                <a:moveTo>
                  <a:pt x="880" y="160"/>
                </a:moveTo>
                <a:lnTo>
                  <a:pt x="888" y="164"/>
                </a:lnTo>
                <a:lnTo>
                  <a:pt x="895" y="167"/>
                </a:lnTo>
                <a:lnTo>
                  <a:pt x="902" y="171"/>
                </a:lnTo>
                <a:lnTo>
                  <a:pt x="910" y="176"/>
                </a:lnTo>
                <a:lnTo>
                  <a:pt x="919" y="179"/>
                </a:lnTo>
                <a:lnTo>
                  <a:pt x="927" y="184"/>
                </a:lnTo>
                <a:lnTo>
                  <a:pt x="934" y="189"/>
                </a:lnTo>
                <a:lnTo>
                  <a:pt x="940" y="195"/>
                </a:lnTo>
                <a:lnTo>
                  <a:pt x="944" y="200"/>
                </a:lnTo>
                <a:lnTo>
                  <a:pt x="948" y="205"/>
                </a:lnTo>
                <a:lnTo>
                  <a:pt x="950" y="209"/>
                </a:lnTo>
                <a:lnTo>
                  <a:pt x="952" y="220"/>
                </a:lnTo>
                <a:lnTo>
                  <a:pt x="954" y="232"/>
                </a:lnTo>
                <a:lnTo>
                  <a:pt x="950" y="251"/>
                </a:lnTo>
                <a:lnTo>
                  <a:pt x="944" y="267"/>
                </a:lnTo>
                <a:lnTo>
                  <a:pt x="932" y="279"/>
                </a:lnTo>
                <a:lnTo>
                  <a:pt x="918" y="289"/>
                </a:lnTo>
                <a:lnTo>
                  <a:pt x="902" y="293"/>
                </a:lnTo>
                <a:lnTo>
                  <a:pt x="884" y="295"/>
                </a:lnTo>
                <a:lnTo>
                  <a:pt x="870" y="295"/>
                </a:lnTo>
                <a:lnTo>
                  <a:pt x="856" y="292"/>
                </a:lnTo>
                <a:lnTo>
                  <a:pt x="843" y="289"/>
                </a:lnTo>
                <a:lnTo>
                  <a:pt x="830" y="284"/>
                </a:lnTo>
                <a:lnTo>
                  <a:pt x="831" y="250"/>
                </a:lnTo>
                <a:lnTo>
                  <a:pt x="843" y="256"/>
                </a:lnTo>
                <a:lnTo>
                  <a:pt x="856" y="261"/>
                </a:lnTo>
                <a:lnTo>
                  <a:pt x="868" y="263"/>
                </a:lnTo>
                <a:lnTo>
                  <a:pt x="877" y="265"/>
                </a:lnTo>
                <a:lnTo>
                  <a:pt x="890" y="263"/>
                </a:lnTo>
                <a:lnTo>
                  <a:pt x="902" y="257"/>
                </a:lnTo>
                <a:lnTo>
                  <a:pt x="909" y="253"/>
                </a:lnTo>
                <a:lnTo>
                  <a:pt x="913" y="245"/>
                </a:lnTo>
                <a:lnTo>
                  <a:pt x="914" y="236"/>
                </a:lnTo>
                <a:lnTo>
                  <a:pt x="914" y="229"/>
                </a:lnTo>
                <a:lnTo>
                  <a:pt x="912" y="223"/>
                </a:lnTo>
                <a:lnTo>
                  <a:pt x="907" y="218"/>
                </a:lnTo>
                <a:lnTo>
                  <a:pt x="902" y="213"/>
                </a:lnTo>
                <a:lnTo>
                  <a:pt x="888" y="206"/>
                </a:lnTo>
                <a:lnTo>
                  <a:pt x="872" y="197"/>
                </a:lnTo>
                <a:lnTo>
                  <a:pt x="864" y="193"/>
                </a:lnTo>
                <a:lnTo>
                  <a:pt x="856" y="188"/>
                </a:lnTo>
                <a:lnTo>
                  <a:pt x="849" y="183"/>
                </a:lnTo>
                <a:lnTo>
                  <a:pt x="842" y="177"/>
                </a:lnTo>
                <a:lnTo>
                  <a:pt x="835" y="169"/>
                </a:lnTo>
                <a:lnTo>
                  <a:pt x="830" y="158"/>
                </a:lnTo>
                <a:lnTo>
                  <a:pt x="829" y="145"/>
                </a:lnTo>
                <a:lnTo>
                  <a:pt x="831" y="125"/>
                </a:lnTo>
                <a:lnTo>
                  <a:pt x="837" y="110"/>
                </a:lnTo>
                <a:lnTo>
                  <a:pt x="849" y="98"/>
                </a:lnTo>
                <a:lnTo>
                  <a:pt x="864" y="90"/>
                </a:lnTo>
                <a:lnTo>
                  <a:pt x="879" y="84"/>
                </a:lnTo>
                <a:lnTo>
                  <a:pt x="898" y="82"/>
                </a:lnTo>
                <a:lnTo>
                  <a:pt x="922" y="85"/>
                </a:lnTo>
                <a:lnTo>
                  <a:pt x="944" y="90"/>
                </a:lnTo>
                <a:lnTo>
                  <a:pt x="940" y="122"/>
                </a:lnTo>
                <a:lnTo>
                  <a:pt x="936" y="120"/>
                </a:lnTo>
                <a:lnTo>
                  <a:pt x="930" y="117"/>
                </a:lnTo>
                <a:lnTo>
                  <a:pt x="922" y="115"/>
                </a:lnTo>
                <a:lnTo>
                  <a:pt x="910" y="114"/>
                </a:lnTo>
                <a:lnTo>
                  <a:pt x="902" y="112"/>
                </a:lnTo>
                <a:lnTo>
                  <a:pt x="889" y="114"/>
                </a:lnTo>
                <a:lnTo>
                  <a:pt x="878" y="118"/>
                </a:lnTo>
                <a:lnTo>
                  <a:pt x="873" y="122"/>
                </a:lnTo>
                <a:lnTo>
                  <a:pt x="870" y="127"/>
                </a:lnTo>
                <a:lnTo>
                  <a:pt x="867" y="131"/>
                </a:lnTo>
                <a:lnTo>
                  <a:pt x="867" y="137"/>
                </a:lnTo>
                <a:lnTo>
                  <a:pt x="867" y="142"/>
                </a:lnTo>
                <a:lnTo>
                  <a:pt x="868" y="146"/>
                </a:lnTo>
                <a:lnTo>
                  <a:pt x="871" y="149"/>
                </a:lnTo>
                <a:lnTo>
                  <a:pt x="876" y="155"/>
                </a:lnTo>
                <a:lnTo>
                  <a:pt x="880" y="160"/>
                </a:lnTo>
                <a:close/>
              </a:path>
            </a:pathLst>
          </a:custGeom>
          <a:solidFill>
            <a:srgbClr val="0072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fade thruBlk="1"/>
  </p:transition>
  <p:hf sldNum="0"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Frutiger 55 Roman" pitchFamily="50" charset="0"/>
        </a:defRPr>
      </a:lvl2pPr>
      <a:lvl3pPr algn="ctr" rtl="0" eaLnBrk="0" fontAlgn="base" hangingPunct="0">
        <a:spcBef>
          <a:spcPct val="0"/>
        </a:spcBef>
        <a:spcAft>
          <a:spcPct val="0"/>
        </a:spcAft>
        <a:defRPr sz="4400">
          <a:solidFill>
            <a:schemeClr val="tx1"/>
          </a:solidFill>
          <a:latin typeface="Frutiger 55 Roman" pitchFamily="50" charset="0"/>
        </a:defRPr>
      </a:lvl3pPr>
      <a:lvl4pPr algn="ctr" rtl="0" eaLnBrk="0" fontAlgn="base" hangingPunct="0">
        <a:spcBef>
          <a:spcPct val="0"/>
        </a:spcBef>
        <a:spcAft>
          <a:spcPct val="0"/>
        </a:spcAft>
        <a:defRPr sz="4400">
          <a:solidFill>
            <a:schemeClr val="tx1"/>
          </a:solidFill>
          <a:latin typeface="Frutiger 55 Roman" pitchFamily="50" charset="0"/>
        </a:defRPr>
      </a:lvl4pPr>
      <a:lvl5pPr algn="ctr" rtl="0" eaLnBrk="0" fontAlgn="base" hangingPunct="0">
        <a:spcBef>
          <a:spcPct val="0"/>
        </a:spcBef>
        <a:spcAft>
          <a:spcPct val="0"/>
        </a:spcAft>
        <a:defRPr sz="4400">
          <a:solidFill>
            <a:schemeClr val="tx1"/>
          </a:solidFill>
          <a:latin typeface="Frutiger 55 Roman" pitchFamily="50" charset="0"/>
        </a:defRPr>
      </a:lvl5pPr>
      <a:lvl6pPr marL="457200" algn="ctr" rtl="0" fontAlgn="base">
        <a:spcBef>
          <a:spcPct val="0"/>
        </a:spcBef>
        <a:spcAft>
          <a:spcPct val="0"/>
        </a:spcAft>
        <a:defRPr sz="4400">
          <a:solidFill>
            <a:schemeClr val="tx1"/>
          </a:solidFill>
          <a:latin typeface="Frutiger 55 Roman" pitchFamily="50" charset="0"/>
        </a:defRPr>
      </a:lvl6pPr>
      <a:lvl7pPr marL="914400" algn="ctr" rtl="0" fontAlgn="base">
        <a:spcBef>
          <a:spcPct val="0"/>
        </a:spcBef>
        <a:spcAft>
          <a:spcPct val="0"/>
        </a:spcAft>
        <a:defRPr sz="4400">
          <a:solidFill>
            <a:schemeClr val="tx1"/>
          </a:solidFill>
          <a:latin typeface="Frutiger 55 Roman" pitchFamily="50" charset="0"/>
        </a:defRPr>
      </a:lvl7pPr>
      <a:lvl8pPr marL="1371600" algn="ctr" rtl="0" fontAlgn="base">
        <a:spcBef>
          <a:spcPct val="0"/>
        </a:spcBef>
        <a:spcAft>
          <a:spcPct val="0"/>
        </a:spcAft>
        <a:defRPr sz="4400">
          <a:solidFill>
            <a:schemeClr val="tx1"/>
          </a:solidFill>
          <a:latin typeface="Frutiger 55 Roman" pitchFamily="50" charset="0"/>
        </a:defRPr>
      </a:lvl8pPr>
      <a:lvl9pPr marL="1828800" algn="ctr" rtl="0" fontAlgn="base">
        <a:spcBef>
          <a:spcPct val="0"/>
        </a:spcBef>
        <a:spcAft>
          <a:spcPct val="0"/>
        </a:spcAft>
        <a:defRPr sz="4400">
          <a:solidFill>
            <a:schemeClr val="tx1"/>
          </a:solidFill>
          <a:latin typeface="Frutiger 55 Roman" pitchFamily="50" charset="0"/>
        </a:defRPr>
      </a:lvl9pPr>
    </p:titleStyle>
    <p:bodyStyle>
      <a:lvl1pPr marL="342900" indent="-342900" algn="l" rtl="0" eaLnBrk="0" fontAlgn="base" hangingPunct="0">
        <a:spcBef>
          <a:spcPct val="20000"/>
        </a:spcBef>
        <a:spcAft>
          <a:spcPct val="0"/>
        </a:spcAft>
        <a:buClr>
          <a:srgbClr val="0072C6"/>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72C6"/>
        </a:buClr>
        <a:buChar char="–"/>
        <a:defRPr sz="2800">
          <a:solidFill>
            <a:schemeClr val="tx1"/>
          </a:solidFill>
          <a:latin typeface="+mn-lt"/>
        </a:defRPr>
      </a:lvl2pPr>
      <a:lvl3pPr marL="1143000" indent="-228600" algn="l" rtl="0" eaLnBrk="0" fontAlgn="base" hangingPunct="0">
        <a:spcBef>
          <a:spcPct val="20000"/>
        </a:spcBef>
        <a:spcAft>
          <a:spcPct val="0"/>
        </a:spcAft>
        <a:buClr>
          <a:srgbClr val="0072C6"/>
        </a:buClr>
        <a:buChar char="•"/>
        <a:defRPr sz="2400">
          <a:solidFill>
            <a:schemeClr val="tx1"/>
          </a:solidFill>
          <a:latin typeface="+mn-lt"/>
        </a:defRPr>
      </a:lvl3pPr>
      <a:lvl4pPr marL="1600200" indent="-228600" algn="l" rtl="0" eaLnBrk="0" fontAlgn="base" hangingPunct="0">
        <a:spcBef>
          <a:spcPct val="20000"/>
        </a:spcBef>
        <a:spcAft>
          <a:spcPct val="0"/>
        </a:spcAft>
        <a:buClr>
          <a:srgbClr val="0072C6"/>
        </a:buClr>
        <a:buChar char="–"/>
        <a:defRPr sz="2000">
          <a:solidFill>
            <a:schemeClr val="tx1"/>
          </a:solidFill>
          <a:latin typeface="+mn-lt"/>
        </a:defRPr>
      </a:lvl4pPr>
      <a:lvl5pPr marL="2057400" indent="-228600" algn="l" rtl="0" eaLnBrk="0" fontAlgn="base" hangingPunct="0">
        <a:spcBef>
          <a:spcPct val="20000"/>
        </a:spcBef>
        <a:spcAft>
          <a:spcPct val="0"/>
        </a:spcAft>
        <a:buClr>
          <a:srgbClr val="0072C6"/>
        </a:buClr>
        <a:buChar char="»"/>
        <a:defRPr sz="2000">
          <a:solidFill>
            <a:schemeClr val="tx1"/>
          </a:solidFill>
          <a:latin typeface="+mn-lt"/>
        </a:defRPr>
      </a:lvl5pPr>
      <a:lvl6pPr marL="2514600" indent="-228600" algn="l" rtl="0" fontAlgn="base">
        <a:spcBef>
          <a:spcPct val="20000"/>
        </a:spcBef>
        <a:spcAft>
          <a:spcPct val="0"/>
        </a:spcAft>
        <a:buClr>
          <a:srgbClr val="0072C6"/>
        </a:buClr>
        <a:buChar char="»"/>
        <a:defRPr sz="2000">
          <a:solidFill>
            <a:schemeClr val="tx1"/>
          </a:solidFill>
          <a:latin typeface="+mn-lt"/>
        </a:defRPr>
      </a:lvl6pPr>
      <a:lvl7pPr marL="2971800" indent="-228600" algn="l" rtl="0" fontAlgn="base">
        <a:spcBef>
          <a:spcPct val="20000"/>
        </a:spcBef>
        <a:spcAft>
          <a:spcPct val="0"/>
        </a:spcAft>
        <a:buClr>
          <a:srgbClr val="0072C6"/>
        </a:buClr>
        <a:buChar char="»"/>
        <a:defRPr sz="2000">
          <a:solidFill>
            <a:schemeClr val="tx1"/>
          </a:solidFill>
          <a:latin typeface="+mn-lt"/>
        </a:defRPr>
      </a:lvl7pPr>
      <a:lvl8pPr marL="3429000" indent="-228600" algn="l" rtl="0" fontAlgn="base">
        <a:spcBef>
          <a:spcPct val="20000"/>
        </a:spcBef>
        <a:spcAft>
          <a:spcPct val="0"/>
        </a:spcAft>
        <a:buClr>
          <a:srgbClr val="0072C6"/>
        </a:buClr>
        <a:buChar char="»"/>
        <a:defRPr sz="2000">
          <a:solidFill>
            <a:schemeClr val="tx1"/>
          </a:solidFill>
          <a:latin typeface="+mn-lt"/>
        </a:defRPr>
      </a:lvl8pPr>
      <a:lvl9pPr marL="3886200" indent="-228600" algn="l" rtl="0" fontAlgn="base">
        <a:spcBef>
          <a:spcPct val="20000"/>
        </a:spcBef>
        <a:spcAft>
          <a:spcPct val="0"/>
        </a:spcAft>
        <a:buClr>
          <a:srgbClr val="0072C6"/>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3.jpeg"/><Relationship Id="rId5" Type="http://schemas.openxmlformats.org/officeDocument/2006/relationships/image" Target="../media/image2.wmf"/><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ind.org.uk/workplace/mental-health-at-work/taking-care-of-your-staff/employer-resources/wellness-action-plan-downloa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hsemployers.org/nhs-people-plan/health-and-wellbeing" TargetMode="External"/><Relationship Id="rId2" Type="http://schemas.openxmlformats.org/officeDocument/2006/relationships/hyperlink" Target="https://people.nhs.uk/projectm/wellbeing-conversations/" TargetMode="External"/><Relationship Id="rId1" Type="http://schemas.openxmlformats.org/officeDocument/2006/relationships/slideLayout" Target="../slideLayouts/slideLayout2.xml"/><Relationship Id="rId5" Type="http://schemas.openxmlformats.org/officeDocument/2006/relationships/hyperlink" Target="https://www.mind.org.uk/workplace/mental-health-at-work/taking-care-of-your-staff/employer-resources/wellness-action-plan-download/" TargetMode="External"/><Relationship Id="rId4" Type="http://schemas.openxmlformats.org/officeDocument/2006/relationships/hyperlink" Target="https://www.england.nhs.uk/ournhspeop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Picture 11" descr="box_nhs_blue_hollow"/>
          <p:cNvSpPr>
            <a:spLocks noChangeAspect="1" noChangeArrowheads="1"/>
          </p:cNvSpPr>
          <p:nvPr/>
        </p:nvSpPr>
        <p:spPr bwMode="auto">
          <a:xfrm rot="-5400000">
            <a:off x="5776913" y="1250950"/>
            <a:ext cx="131445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72C6"/>
              </a:buClr>
              <a:buChar char="•"/>
              <a:defRPr sz="3200">
                <a:solidFill>
                  <a:schemeClr val="tx1"/>
                </a:solidFill>
                <a:latin typeface="Frutiger 55 Roman"/>
              </a:defRPr>
            </a:lvl1pPr>
            <a:lvl2pPr marL="742950" indent="-285750">
              <a:spcBef>
                <a:spcPct val="20000"/>
              </a:spcBef>
              <a:buClr>
                <a:srgbClr val="0072C6"/>
              </a:buClr>
              <a:buChar char="–"/>
              <a:defRPr sz="2800">
                <a:solidFill>
                  <a:schemeClr val="tx1"/>
                </a:solidFill>
                <a:latin typeface="Frutiger 55 Roman"/>
              </a:defRPr>
            </a:lvl2pPr>
            <a:lvl3pPr marL="1143000" indent="-228600">
              <a:spcBef>
                <a:spcPct val="20000"/>
              </a:spcBef>
              <a:buClr>
                <a:srgbClr val="0072C6"/>
              </a:buClr>
              <a:buChar char="•"/>
              <a:defRPr sz="2400">
                <a:solidFill>
                  <a:schemeClr val="tx1"/>
                </a:solidFill>
                <a:latin typeface="Frutiger 55 Roman"/>
              </a:defRPr>
            </a:lvl3pPr>
            <a:lvl4pPr marL="1600200" indent="-228600">
              <a:spcBef>
                <a:spcPct val="20000"/>
              </a:spcBef>
              <a:buClr>
                <a:srgbClr val="0072C6"/>
              </a:buClr>
              <a:buChar char="–"/>
              <a:defRPr sz="2000">
                <a:solidFill>
                  <a:schemeClr val="tx1"/>
                </a:solidFill>
                <a:latin typeface="Frutiger 55 Roman"/>
              </a:defRPr>
            </a:lvl4pPr>
            <a:lvl5pPr marL="2057400" indent="-228600">
              <a:spcBef>
                <a:spcPct val="20000"/>
              </a:spcBef>
              <a:buClr>
                <a:srgbClr val="0072C6"/>
              </a:buClr>
              <a:buChar char="»"/>
              <a:defRPr sz="2000">
                <a:solidFill>
                  <a:schemeClr val="tx1"/>
                </a:solidFill>
                <a:latin typeface="Frutiger 55 Roman"/>
              </a:defRPr>
            </a:lvl5pPr>
            <a:lvl6pPr marL="2514600" indent="-228600" eaLnBrk="0" fontAlgn="base" hangingPunct="0">
              <a:spcBef>
                <a:spcPct val="20000"/>
              </a:spcBef>
              <a:spcAft>
                <a:spcPct val="0"/>
              </a:spcAft>
              <a:buClr>
                <a:srgbClr val="0072C6"/>
              </a:buClr>
              <a:buChar char="»"/>
              <a:defRPr sz="2000">
                <a:solidFill>
                  <a:schemeClr val="tx1"/>
                </a:solidFill>
                <a:latin typeface="Frutiger 55 Roman"/>
              </a:defRPr>
            </a:lvl6pPr>
            <a:lvl7pPr marL="2971800" indent="-228600" eaLnBrk="0" fontAlgn="base" hangingPunct="0">
              <a:spcBef>
                <a:spcPct val="20000"/>
              </a:spcBef>
              <a:spcAft>
                <a:spcPct val="0"/>
              </a:spcAft>
              <a:buClr>
                <a:srgbClr val="0072C6"/>
              </a:buClr>
              <a:buChar char="»"/>
              <a:defRPr sz="2000">
                <a:solidFill>
                  <a:schemeClr val="tx1"/>
                </a:solidFill>
                <a:latin typeface="Frutiger 55 Roman"/>
              </a:defRPr>
            </a:lvl7pPr>
            <a:lvl8pPr marL="3429000" indent="-228600" eaLnBrk="0" fontAlgn="base" hangingPunct="0">
              <a:spcBef>
                <a:spcPct val="20000"/>
              </a:spcBef>
              <a:spcAft>
                <a:spcPct val="0"/>
              </a:spcAft>
              <a:buClr>
                <a:srgbClr val="0072C6"/>
              </a:buClr>
              <a:buChar char="»"/>
              <a:defRPr sz="2000">
                <a:solidFill>
                  <a:schemeClr val="tx1"/>
                </a:solidFill>
                <a:latin typeface="Frutiger 55 Roman"/>
              </a:defRPr>
            </a:lvl8pPr>
            <a:lvl9pPr marL="3886200" indent="-228600" eaLnBrk="0" fontAlgn="base" hangingPunct="0">
              <a:spcBef>
                <a:spcPct val="20000"/>
              </a:spcBef>
              <a:spcAft>
                <a:spcPct val="0"/>
              </a:spcAft>
              <a:buClr>
                <a:srgbClr val="0072C6"/>
              </a:buClr>
              <a:buChar char="»"/>
              <a:defRPr sz="2000">
                <a:solidFill>
                  <a:schemeClr val="tx1"/>
                </a:solidFill>
                <a:latin typeface="Frutiger 55 Roman"/>
              </a:defRPr>
            </a:lvl9pPr>
          </a:lstStyle>
          <a:p>
            <a:pPr algn="ctr" eaLnBrk="1" hangingPunct="1">
              <a:spcBef>
                <a:spcPct val="0"/>
              </a:spcBef>
              <a:buClrTx/>
              <a:buFontTx/>
              <a:buNone/>
            </a:pPr>
            <a:endParaRPr lang="en-US" altLang="en-US" sz="1800">
              <a:latin typeface="Arial" panose="020B0604020202020204" pitchFamily="34" charset="0"/>
            </a:endParaRPr>
          </a:p>
        </p:txBody>
      </p:sp>
      <p:sp>
        <p:nvSpPr>
          <p:cNvPr id="20483" name="AutoShape 2"/>
          <p:cNvSpPr>
            <a:spLocks noChangeArrowheads="1"/>
          </p:cNvSpPr>
          <p:nvPr/>
        </p:nvSpPr>
        <p:spPr bwMode="auto">
          <a:xfrm>
            <a:off x="476293" y="1075781"/>
            <a:ext cx="5070475" cy="4340225"/>
          </a:xfrm>
          <a:prstGeom prst="roundRect">
            <a:avLst>
              <a:gd name="adj" fmla="val 2347"/>
            </a:avLst>
          </a:prstGeom>
          <a:solidFill>
            <a:srgbClr val="00AA9E"/>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0072C6"/>
              </a:buClr>
              <a:buChar char="•"/>
              <a:defRPr sz="3200">
                <a:solidFill>
                  <a:schemeClr val="tx1"/>
                </a:solidFill>
                <a:latin typeface="Frutiger 55 Roman"/>
              </a:defRPr>
            </a:lvl1pPr>
            <a:lvl2pPr marL="742950" indent="-285750">
              <a:spcBef>
                <a:spcPct val="20000"/>
              </a:spcBef>
              <a:buClr>
                <a:srgbClr val="0072C6"/>
              </a:buClr>
              <a:buChar char="–"/>
              <a:defRPr sz="2800">
                <a:solidFill>
                  <a:schemeClr val="tx1"/>
                </a:solidFill>
                <a:latin typeface="Frutiger 55 Roman"/>
              </a:defRPr>
            </a:lvl2pPr>
            <a:lvl3pPr marL="1143000" indent="-228600">
              <a:spcBef>
                <a:spcPct val="20000"/>
              </a:spcBef>
              <a:buClr>
                <a:srgbClr val="0072C6"/>
              </a:buClr>
              <a:buChar char="•"/>
              <a:defRPr sz="2400">
                <a:solidFill>
                  <a:schemeClr val="tx1"/>
                </a:solidFill>
                <a:latin typeface="Frutiger 55 Roman"/>
              </a:defRPr>
            </a:lvl3pPr>
            <a:lvl4pPr marL="1600200" indent="-228600">
              <a:spcBef>
                <a:spcPct val="20000"/>
              </a:spcBef>
              <a:buClr>
                <a:srgbClr val="0072C6"/>
              </a:buClr>
              <a:buChar char="–"/>
              <a:defRPr sz="2000">
                <a:solidFill>
                  <a:schemeClr val="tx1"/>
                </a:solidFill>
                <a:latin typeface="Frutiger 55 Roman"/>
              </a:defRPr>
            </a:lvl4pPr>
            <a:lvl5pPr marL="2057400" indent="-228600">
              <a:spcBef>
                <a:spcPct val="20000"/>
              </a:spcBef>
              <a:buClr>
                <a:srgbClr val="0072C6"/>
              </a:buClr>
              <a:buChar char="»"/>
              <a:defRPr sz="2000">
                <a:solidFill>
                  <a:schemeClr val="tx1"/>
                </a:solidFill>
                <a:latin typeface="Frutiger 55 Roman"/>
              </a:defRPr>
            </a:lvl5pPr>
            <a:lvl6pPr marL="2514600" indent="-228600" eaLnBrk="0" fontAlgn="base" hangingPunct="0">
              <a:spcBef>
                <a:spcPct val="20000"/>
              </a:spcBef>
              <a:spcAft>
                <a:spcPct val="0"/>
              </a:spcAft>
              <a:buClr>
                <a:srgbClr val="0072C6"/>
              </a:buClr>
              <a:buChar char="»"/>
              <a:defRPr sz="2000">
                <a:solidFill>
                  <a:schemeClr val="tx1"/>
                </a:solidFill>
                <a:latin typeface="Frutiger 55 Roman"/>
              </a:defRPr>
            </a:lvl6pPr>
            <a:lvl7pPr marL="2971800" indent="-228600" eaLnBrk="0" fontAlgn="base" hangingPunct="0">
              <a:spcBef>
                <a:spcPct val="20000"/>
              </a:spcBef>
              <a:spcAft>
                <a:spcPct val="0"/>
              </a:spcAft>
              <a:buClr>
                <a:srgbClr val="0072C6"/>
              </a:buClr>
              <a:buChar char="»"/>
              <a:defRPr sz="2000">
                <a:solidFill>
                  <a:schemeClr val="tx1"/>
                </a:solidFill>
                <a:latin typeface="Frutiger 55 Roman"/>
              </a:defRPr>
            </a:lvl7pPr>
            <a:lvl8pPr marL="3429000" indent="-228600" eaLnBrk="0" fontAlgn="base" hangingPunct="0">
              <a:spcBef>
                <a:spcPct val="20000"/>
              </a:spcBef>
              <a:spcAft>
                <a:spcPct val="0"/>
              </a:spcAft>
              <a:buClr>
                <a:srgbClr val="0072C6"/>
              </a:buClr>
              <a:buChar char="»"/>
              <a:defRPr sz="2000">
                <a:solidFill>
                  <a:schemeClr val="tx1"/>
                </a:solidFill>
                <a:latin typeface="Frutiger 55 Roman"/>
              </a:defRPr>
            </a:lvl8pPr>
            <a:lvl9pPr marL="3886200" indent="-228600" eaLnBrk="0" fontAlgn="base" hangingPunct="0">
              <a:spcBef>
                <a:spcPct val="20000"/>
              </a:spcBef>
              <a:spcAft>
                <a:spcPct val="0"/>
              </a:spcAft>
              <a:buClr>
                <a:srgbClr val="0072C6"/>
              </a:buClr>
              <a:buChar char="»"/>
              <a:defRPr sz="2000">
                <a:solidFill>
                  <a:schemeClr val="tx1"/>
                </a:solidFill>
                <a:latin typeface="Frutiger 55 Roman"/>
              </a:defRPr>
            </a:lvl9pPr>
          </a:lstStyle>
          <a:p>
            <a:pPr>
              <a:spcBef>
                <a:spcPct val="0"/>
              </a:spcBef>
              <a:buClrTx/>
              <a:buNone/>
            </a:pPr>
            <a:r>
              <a:rPr lang="en-GB" sz="2800" dirty="0">
                <a:solidFill>
                  <a:schemeClr val="bg1"/>
                </a:solidFill>
              </a:rPr>
              <a:t>King’s Reflect &amp; Reconnect </a:t>
            </a:r>
            <a:endParaRPr lang="en-GB" sz="2800" dirty="0" smtClean="0">
              <a:solidFill>
                <a:schemeClr val="bg1"/>
              </a:solidFill>
            </a:endParaRPr>
          </a:p>
          <a:p>
            <a:pPr>
              <a:spcBef>
                <a:spcPct val="0"/>
              </a:spcBef>
              <a:buClrTx/>
              <a:buNone/>
            </a:pPr>
            <a:r>
              <a:rPr lang="en-GB" sz="2800" dirty="0" smtClean="0">
                <a:solidFill>
                  <a:schemeClr val="bg1"/>
                </a:solidFill>
              </a:rPr>
              <a:t>conversation guidance </a:t>
            </a:r>
            <a:r>
              <a:rPr lang="en-GB" sz="2800" dirty="0">
                <a:solidFill>
                  <a:schemeClr val="bg1"/>
                </a:solidFill>
              </a:rPr>
              <a:t>for </a:t>
            </a:r>
            <a:endParaRPr lang="en-GB" sz="2800" dirty="0" smtClean="0">
              <a:solidFill>
                <a:schemeClr val="bg1"/>
              </a:solidFill>
            </a:endParaRPr>
          </a:p>
          <a:p>
            <a:pPr>
              <a:spcBef>
                <a:spcPct val="0"/>
              </a:spcBef>
              <a:buClrTx/>
              <a:buNone/>
            </a:pPr>
            <a:r>
              <a:rPr lang="en-GB" sz="2800" dirty="0">
                <a:solidFill>
                  <a:schemeClr val="bg1"/>
                </a:solidFill>
              </a:rPr>
              <a:t>M</a:t>
            </a:r>
            <a:r>
              <a:rPr lang="en-GB" sz="2800" dirty="0" smtClean="0">
                <a:solidFill>
                  <a:schemeClr val="bg1"/>
                </a:solidFill>
              </a:rPr>
              <a:t>edical and Dental staff</a:t>
            </a:r>
          </a:p>
          <a:p>
            <a:pPr>
              <a:spcBef>
                <a:spcPct val="0"/>
              </a:spcBef>
              <a:buClrTx/>
              <a:buNone/>
            </a:pPr>
            <a:r>
              <a:rPr lang="en-GB" altLang="en-US" sz="2800" dirty="0" smtClean="0">
                <a:solidFill>
                  <a:schemeClr val="bg1"/>
                </a:solidFill>
                <a:latin typeface="Arial" panose="020B0604020202020204" pitchFamily="34" charset="0"/>
              </a:rPr>
              <a:t>April 2021</a:t>
            </a:r>
            <a:endParaRPr lang="en-US" altLang="en-US" sz="2800" dirty="0">
              <a:solidFill>
                <a:schemeClr val="bg1"/>
              </a:solidFill>
              <a:latin typeface="Arial" panose="020B0604020202020204" pitchFamily="34" charset="0"/>
            </a:endParaRPr>
          </a:p>
        </p:txBody>
      </p:sp>
      <p:sp>
        <p:nvSpPr>
          <p:cNvPr id="20484" name="Rectangle 3"/>
          <p:cNvSpPr>
            <a:spLocks noGrp="1" noChangeArrowheads="1"/>
          </p:cNvSpPr>
          <p:nvPr>
            <p:ph type="title"/>
          </p:nvPr>
        </p:nvSpPr>
        <p:spPr>
          <a:xfrm>
            <a:off x="5004048" y="4160838"/>
            <a:ext cx="4870450" cy="2493963"/>
          </a:xfrm>
        </p:spPr>
        <p:txBody>
          <a:bodyPr/>
          <a:lstStyle/>
          <a:p>
            <a:pPr eaLnBrk="1" hangingPunct="1"/>
            <a:r>
              <a:rPr lang="en-GB" dirty="0" smtClean="0">
                <a:solidFill>
                  <a:schemeClr val="bg1"/>
                </a:solidFill>
                <a:latin typeface="Calibri" panose="020F0502020204030204" pitchFamily="34" charset="0"/>
                <a:cs typeface="Calibri" panose="020F0502020204030204" pitchFamily="34" charset="0"/>
              </a:rPr>
              <a:t/>
            </a:r>
            <a:br>
              <a:rPr lang="en-GB" dirty="0" smtClean="0">
                <a:solidFill>
                  <a:schemeClr val="bg1"/>
                </a:solidFill>
                <a:latin typeface="Calibri" panose="020F0502020204030204" pitchFamily="34" charset="0"/>
                <a:cs typeface="Calibri" panose="020F0502020204030204" pitchFamily="34" charset="0"/>
              </a:rPr>
            </a:br>
            <a:r>
              <a:rPr lang="en-GB" dirty="0" smtClean="0">
                <a:solidFill>
                  <a:schemeClr val="bg1"/>
                </a:solidFill>
                <a:latin typeface="Calibri" panose="020F0502020204030204" pitchFamily="34" charset="0"/>
                <a:cs typeface="Calibri" panose="020F0502020204030204" pitchFamily="34" charset="0"/>
              </a:rPr>
              <a:t/>
            </a:r>
            <a:br>
              <a:rPr lang="en-GB" dirty="0" smtClean="0">
                <a:solidFill>
                  <a:schemeClr val="bg1"/>
                </a:solidFill>
                <a:latin typeface="Calibri" panose="020F0502020204030204" pitchFamily="34" charset="0"/>
                <a:cs typeface="Calibri" panose="020F0502020204030204" pitchFamily="34" charset="0"/>
              </a:rPr>
            </a:br>
            <a:r>
              <a:rPr lang="en-GB" b="1" dirty="0">
                <a:solidFill>
                  <a:schemeClr val="bg2">
                    <a:lumMod val="75000"/>
                  </a:schemeClr>
                </a:solidFill>
                <a:latin typeface="Lato"/>
              </a:rPr>
              <a:t/>
            </a:r>
            <a:br>
              <a:rPr lang="en-GB" b="1" dirty="0">
                <a:solidFill>
                  <a:schemeClr val="bg2">
                    <a:lumMod val="75000"/>
                  </a:schemeClr>
                </a:solidFill>
                <a:latin typeface="Lato"/>
              </a:rPr>
            </a:br>
            <a:endParaRPr lang="en-GB" altLang="en-US" dirty="0" smtClean="0">
              <a:solidFill>
                <a:schemeClr val="bg1"/>
              </a:solidFill>
              <a:cs typeface="Arial" panose="020B0604020202020204" pitchFamily="34" charset="0"/>
            </a:endParaRPr>
          </a:p>
        </p:txBody>
      </p:sp>
      <p:sp>
        <p:nvSpPr>
          <p:cNvPr id="20485" name="Freeform 7"/>
          <p:cNvSpPr>
            <a:spLocks/>
          </p:cNvSpPr>
          <p:nvPr/>
        </p:nvSpPr>
        <p:spPr bwMode="auto">
          <a:xfrm>
            <a:off x="7323138" y="1254125"/>
            <a:ext cx="1311275" cy="1311275"/>
          </a:xfrm>
          <a:custGeom>
            <a:avLst/>
            <a:gdLst>
              <a:gd name="T0" fmla="*/ 0 w 1088"/>
              <a:gd name="T1" fmla="*/ 2147483646 h 1088"/>
              <a:gd name="T2" fmla="*/ 0 w 1088"/>
              <a:gd name="T3" fmla="*/ 2147483646 h 1088"/>
              <a:gd name="T4" fmla="*/ 2147483646 w 1088"/>
              <a:gd name="T5" fmla="*/ 2147483646 h 1088"/>
              <a:gd name="T6" fmla="*/ 2147483646 w 1088"/>
              <a:gd name="T7" fmla="*/ 2147483646 h 1088"/>
              <a:gd name="T8" fmla="*/ 2147483646 w 1088"/>
              <a:gd name="T9" fmla="*/ 2147483646 h 1088"/>
              <a:gd name="T10" fmla="*/ 2147483646 w 1088"/>
              <a:gd name="T11" fmla="*/ 2147483646 h 1088"/>
              <a:gd name="T12" fmla="*/ 2147483646 w 1088"/>
              <a:gd name="T13" fmla="*/ 2147483646 h 1088"/>
              <a:gd name="T14" fmla="*/ 2147483646 w 1088"/>
              <a:gd name="T15" fmla="*/ 2147483646 h 1088"/>
              <a:gd name="T16" fmla="*/ 2147483646 w 1088"/>
              <a:gd name="T17" fmla="*/ 2147483646 h 1088"/>
              <a:gd name="T18" fmla="*/ 2147483646 w 1088"/>
              <a:gd name="T19" fmla="*/ 2147483646 h 1088"/>
              <a:gd name="T20" fmla="*/ 2147483646 w 1088"/>
              <a:gd name="T21" fmla="*/ 2147483646 h 1088"/>
              <a:gd name="T22" fmla="*/ 2147483646 w 1088"/>
              <a:gd name="T23" fmla="*/ 2147483646 h 1088"/>
              <a:gd name="T24" fmla="*/ 2147483646 w 1088"/>
              <a:gd name="T25" fmla="*/ 2147483646 h 1088"/>
              <a:gd name="T26" fmla="*/ 2147483646 w 1088"/>
              <a:gd name="T27" fmla="*/ 2147483646 h 1088"/>
              <a:gd name="T28" fmla="*/ 2147483646 w 1088"/>
              <a:gd name="T29" fmla="*/ 2147483646 h 1088"/>
              <a:gd name="T30" fmla="*/ 2147483646 w 1088"/>
              <a:gd name="T31" fmla="*/ 2147483646 h 1088"/>
              <a:gd name="T32" fmla="*/ 2147483646 w 1088"/>
              <a:gd name="T33" fmla="*/ 2147483646 h 1088"/>
              <a:gd name="T34" fmla="*/ 2147483646 w 1088"/>
              <a:gd name="T35" fmla="*/ 2147483646 h 1088"/>
              <a:gd name="T36" fmla="*/ 2147483646 w 1088"/>
              <a:gd name="T37" fmla="*/ 0 h 1088"/>
              <a:gd name="T38" fmla="*/ 2147483646 w 1088"/>
              <a:gd name="T39" fmla="*/ 0 h 1088"/>
              <a:gd name="T40" fmla="*/ 2147483646 w 1088"/>
              <a:gd name="T41" fmla="*/ 2147483646 h 1088"/>
              <a:gd name="T42" fmla="*/ 2147483646 w 1088"/>
              <a:gd name="T43" fmla="*/ 2147483646 h 1088"/>
              <a:gd name="T44" fmla="*/ 2147483646 w 1088"/>
              <a:gd name="T45" fmla="*/ 2147483646 h 1088"/>
              <a:gd name="T46" fmla="*/ 2147483646 w 1088"/>
              <a:gd name="T47" fmla="*/ 2147483646 h 1088"/>
              <a:gd name="T48" fmla="*/ 0 w 1088"/>
              <a:gd name="T49" fmla="*/ 2147483646 h 1088"/>
              <a:gd name="T50" fmla="*/ 0 w 1088"/>
              <a:gd name="T51" fmla="*/ 2147483646 h 108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88"/>
              <a:gd name="T79" fmla="*/ 0 h 1088"/>
              <a:gd name="T80" fmla="*/ 1088 w 1088"/>
              <a:gd name="T81" fmla="*/ 1088 h 108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88" h="1088">
                <a:moveTo>
                  <a:pt x="0" y="67"/>
                </a:moveTo>
                <a:lnTo>
                  <a:pt x="0" y="1020"/>
                </a:lnTo>
                <a:lnTo>
                  <a:pt x="4" y="1041"/>
                </a:lnTo>
                <a:lnTo>
                  <a:pt x="13" y="1060"/>
                </a:lnTo>
                <a:lnTo>
                  <a:pt x="28" y="1075"/>
                </a:lnTo>
                <a:lnTo>
                  <a:pt x="47" y="1084"/>
                </a:lnTo>
                <a:lnTo>
                  <a:pt x="68" y="1088"/>
                </a:lnTo>
                <a:lnTo>
                  <a:pt x="1021" y="1088"/>
                </a:lnTo>
                <a:lnTo>
                  <a:pt x="1041" y="1084"/>
                </a:lnTo>
                <a:lnTo>
                  <a:pt x="1060" y="1075"/>
                </a:lnTo>
                <a:lnTo>
                  <a:pt x="1075" y="1060"/>
                </a:lnTo>
                <a:lnTo>
                  <a:pt x="1084" y="1041"/>
                </a:lnTo>
                <a:lnTo>
                  <a:pt x="1088" y="1022"/>
                </a:lnTo>
                <a:lnTo>
                  <a:pt x="1088" y="66"/>
                </a:lnTo>
                <a:lnTo>
                  <a:pt x="1084" y="47"/>
                </a:lnTo>
                <a:lnTo>
                  <a:pt x="1075" y="28"/>
                </a:lnTo>
                <a:lnTo>
                  <a:pt x="1060" y="13"/>
                </a:lnTo>
                <a:lnTo>
                  <a:pt x="1041" y="4"/>
                </a:lnTo>
                <a:lnTo>
                  <a:pt x="1022" y="0"/>
                </a:lnTo>
                <a:lnTo>
                  <a:pt x="66" y="0"/>
                </a:lnTo>
                <a:lnTo>
                  <a:pt x="47" y="4"/>
                </a:lnTo>
                <a:lnTo>
                  <a:pt x="28" y="13"/>
                </a:lnTo>
                <a:lnTo>
                  <a:pt x="13" y="28"/>
                </a:lnTo>
                <a:lnTo>
                  <a:pt x="4" y="47"/>
                </a:lnTo>
                <a:lnTo>
                  <a:pt x="0" y="67"/>
                </a:lnTo>
                <a:close/>
              </a:path>
            </a:pathLst>
          </a:custGeom>
          <a:solidFill>
            <a:srgbClr val="3399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7113" name="AutoShape 9"/>
          <p:cNvSpPr>
            <a:spLocks noChangeArrowheads="1"/>
          </p:cNvSpPr>
          <p:nvPr/>
        </p:nvSpPr>
        <p:spPr bwMode="auto">
          <a:xfrm>
            <a:off x="5776913" y="2732088"/>
            <a:ext cx="2857500" cy="2857500"/>
          </a:xfrm>
          <a:prstGeom prst="roundRect">
            <a:avLst>
              <a:gd name="adj" fmla="val 4731"/>
            </a:avLst>
          </a:prstGeom>
          <a:blipFill dpi="0" rotWithShape="1">
            <a:blip r:embed="rId4"/>
            <a:srcRect/>
            <a:stretch>
              <a:fillRect b="-29555"/>
            </a:stretch>
          </a:blipFill>
          <a:ln>
            <a:noFill/>
          </a:ln>
          <a:effectLst/>
          <a:extLst/>
        </p:spPr>
        <p:txBody>
          <a:bodyPr wrap="none" anchor="ctr"/>
          <a:lstStyle/>
          <a:p>
            <a:pPr algn="ctr" eaLnBrk="1" hangingPunct="1">
              <a:defRPr/>
            </a:pPr>
            <a:endParaRPr lang="en-GB" dirty="0">
              <a:latin typeface="Arial" charset="0"/>
              <a:cs typeface="+mn-cs"/>
            </a:endParaRPr>
          </a:p>
        </p:txBody>
      </p:sp>
      <p:sp>
        <p:nvSpPr>
          <p:cNvPr id="20489" name="Rectangle 10"/>
          <p:cNvSpPr>
            <a:spLocks noChangeArrowheads="1"/>
          </p:cNvSpPr>
          <p:nvPr/>
        </p:nvSpPr>
        <p:spPr bwMode="auto">
          <a:xfrm>
            <a:off x="690563" y="3714750"/>
            <a:ext cx="4870450" cy="187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072C6"/>
              </a:buClr>
              <a:buChar char="•"/>
              <a:defRPr sz="3200">
                <a:solidFill>
                  <a:schemeClr val="tx1"/>
                </a:solidFill>
                <a:latin typeface="Frutiger 55 Roman"/>
              </a:defRPr>
            </a:lvl1pPr>
            <a:lvl2pPr marL="742950" indent="-285750">
              <a:spcBef>
                <a:spcPct val="20000"/>
              </a:spcBef>
              <a:buClr>
                <a:srgbClr val="0072C6"/>
              </a:buClr>
              <a:buChar char="–"/>
              <a:defRPr sz="2800">
                <a:solidFill>
                  <a:schemeClr val="tx1"/>
                </a:solidFill>
                <a:latin typeface="Frutiger 55 Roman"/>
              </a:defRPr>
            </a:lvl2pPr>
            <a:lvl3pPr marL="1143000" indent="-228600">
              <a:spcBef>
                <a:spcPct val="20000"/>
              </a:spcBef>
              <a:buClr>
                <a:srgbClr val="0072C6"/>
              </a:buClr>
              <a:buChar char="•"/>
              <a:defRPr sz="2400">
                <a:solidFill>
                  <a:schemeClr val="tx1"/>
                </a:solidFill>
                <a:latin typeface="Frutiger 55 Roman"/>
              </a:defRPr>
            </a:lvl3pPr>
            <a:lvl4pPr marL="1600200" indent="-228600">
              <a:spcBef>
                <a:spcPct val="20000"/>
              </a:spcBef>
              <a:buClr>
                <a:srgbClr val="0072C6"/>
              </a:buClr>
              <a:buChar char="–"/>
              <a:defRPr sz="2000">
                <a:solidFill>
                  <a:schemeClr val="tx1"/>
                </a:solidFill>
                <a:latin typeface="Frutiger 55 Roman"/>
              </a:defRPr>
            </a:lvl4pPr>
            <a:lvl5pPr marL="2057400" indent="-228600">
              <a:spcBef>
                <a:spcPct val="20000"/>
              </a:spcBef>
              <a:buClr>
                <a:srgbClr val="0072C6"/>
              </a:buClr>
              <a:buChar char="»"/>
              <a:defRPr sz="2000">
                <a:solidFill>
                  <a:schemeClr val="tx1"/>
                </a:solidFill>
                <a:latin typeface="Frutiger 55 Roman"/>
              </a:defRPr>
            </a:lvl5pPr>
            <a:lvl6pPr marL="2514600" indent="-228600" eaLnBrk="0" fontAlgn="base" hangingPunct="0">
              <a:spcBef>
                <a:spcPct val="20000"/>
              </a:spcBef>
              <a:spcAft>
                <a:spcPct val="0"/>
              </a:spcAft>
              <a:buClr>
                <a:srgbClr val="0072C6"/>
              </a:buClr>
              <a:buChar char="»"/>
              <a:defRPr sz="2000">
                <a:solidFill>
                  <a:schemeClr val="tx1"/>
                </a:solidFill>
                <a:latin typeface="Frutiger 55 Roman"/>
              </a:defRPr>
            </a:lvl6pPr>
            <a:lvl7pPr marL="2971800" indent="-228600" eaLnBrk="0" fontAlgn="base" hangingPunct="0">
              <a:spcBef>
                <a:spcPct val="20000"/>
              </a:spcBef>
              <a:spcAft>
                <a:spcPct val="0"/>
              </a:spcAft>
              <a:buClr>
                <a:srgbClr val="0072C6"/>
              </a:buClr>
              <a:buChar char="»"/>
              <a:defRPr sz="2000">
                <a:solidFill>
                  <a:schemeClr val="tx1"/>
                </a:solidFill>
                <a:latin typeface="Frutiger 55 Roman"/>
              </a:defRPr>
            </a:lvl7pPr>
            <a:lvl8pPr marL="3429000" indent="-228600" eaLnBrk="0" fontAlgn="base" hangingPunct="0">
              <a:spcBef>
                <a:spcPct val="20000"/>
              </a:spcBef>
              <a:spcAft>
                <a:spcPct val="0"/>
              </a:spcAft>
              <a:buClr>
                <a:srgbClr val="0072C6"/>
              </a:buClr>
              <a:buChar char="»"/>
              <a:defRPr sz="2000">
                <a:solidFill>
                  <a:schemeClr val="tx1"/>
                </a:solidFill>
                <a:latin typeface="Frutiger 55 Roman"/>
              </a:defRPr>
            </a:lvl8pPr>
            <a:lvl9pPr marL="3886200" indent="-228600" eaLnBrk="0" fontAlgn="base" hangingPunct="0">
              <a:spcBef>
                <a:spcPct val="20000"/>
              </a:spcBef>
              <a:spcAft>
                <a:spcPct val="0"/>
              </a:spcAft>
              <a:buClr>
                <a:srgbClr val="0072C6"/>
              </a:buClr>
              <a:buChar char="»"/>
              <a:defRPr sz="2000">
                <a:solidFill>
                  <a:schemeClr val="tx1"/>
                </a:solidFill>
                <a:latin typeface="Frutiger 55 Roman"/>
              </a:defRPr>
            </a:lvl9pPr>
          </a:lstStyle>
          <a:p>
            <a:pPr algn="ctr" eaLnBrk="1" hangingPunct="1">
              <a:buFontTx/>
              <a:buNone/>
            </a:pPr>
            <a:endParaRPr lang="en-GB" altLang="en-US">
              <a:solidFill>
                <a:schemeClr val="bg1"/>
              </a:solidFill>
              <a:latin typeface="Arial" panose="020B0604020202020204" pitchFamily="34" charset="0"/>
            </a:endParaRPr>
          </a:p>
        </p:txBody>
      </p:sp>
      <p:sp>
        <p:nvSpPr>
          <p:cNvPr id="20490" name="Text Box 12"/>
          <p:cNvSpPr txBox="1">
            <a:spLocks noChangeArrowheads="1"/>
          </p:cNvSpPr>
          <p:nvPr/>
        </p:nvSpPr>
        <p:spPr bwMode="auto">
          <a:xfrm>
            <a:off x="4572000" y="0"/>
            <a:ext cx="41767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72C6"/>
              </a:buClr>
              <a:buChar char="•"/>
              <a:defRPr sz="3200">
                <a:solidFill>
                  <a:schemeClr val="tx1"/>
                </a:solidFill>
                <a:latin typeface="Frutiger 55 Roman"/>
              </a:defRPr>
            </a:lvl1pPr>
            <a:lvl2pPr marL="742950" indent="-285750">
              <a:spcBef>
                <a:spcPct val="20000"/>
              </a:spcBef>
              <a:buClr>
                <a:srgbClr val="0072C6"/>
              </a:buClr>
              <a:buChar char="–"/>
              <a:defRPr sz="2800">
                <a:solidFill>
                  <a:schemeClr val="tx1"/>
                </a:solidFill>
                <a:latin typeface="Frutiger 55 Roman"/>
              </a:defRPr>
            </a:lvl2pPr>
            <a:lvl3pPr marL="1143000" indent="-228600">
              <a:spcBef>
                <a:spcPct val="20000"/>
              </a:spcBef>
              <a:buClr>
                <a:srgbClr val="0072C6"/>
              </a:buClr>
              <a:buChar char="•"/>
              <a:defRPr sz="2400">
                <a:solidFill>
                  <a:schemeClr val="tx1"/>
                </a:solidFill>
                <a:latin typeface="Frutiger 55 Roman"/>
              </a:defRPr>
            </a:lvl3pPr>
            <a:lvl4pPr marL="1600200" indent="-228600">
              <a:spcBef>
                <a:spcPct val="20000"/>
              </a:spcBef>
              <a:buClr>
                <a:srgbClr val="0072C6"/>
              </a:buClr>
              <a:buChar char="–"/>
              <a:defRPr sz="2000">
                <a:solidFill>
                  <a:schemeClr val="tx1"/>
                </a:solidFill>
                <a:latin typeface="Frutiger 55 Roman"/>
              </a:defRPr>
            </a:lvl4pPr>
            <a:lvl5pPr marL="2057400" indent="-228600">
              <a:spcBef>
                <a:spcPct val="20000"/>
              </a:spcBef>
              <a:buClr>
                <a:srgbClr val="0072C6"/>
              </a:buClr>
              <a:buChar char="»"/>
              <a:defRPr sz="2000">
                <a:solidFill>
                  <a:schemeClr val="tx1"/>
                </a:solidFill>
                <a:latin typeface="Frutiger 55 Roman"/>
              </a:defRPr>
            </a:lvl5pPr>
            <a:lvl6pPr marL="2514600" indent="-228600" eaLnBrk="0" fontAlgn="base" hangingPunct="0">
              <a:spcBef>
                <a:spcPct val="20000"/>
              </a:spcBef>
              <a:spcAft>
                <a:spcPct val="0"/>
              </a:spcAft>
              <a:buClr>
                <a:srgbClr val="0072C6"/>
              </a:buClr>
              <a:buChar char="»"/>
              <a:defRPr sz="2000">
                <a:solidFill>
                  <a:schemeClr val="tx1"/>
                </a:solidFill>
                <a:latin typeface="Frutiger 55 Roman"/>
              </a:defRPr>
            </a:lvl6pPr>
            <a:lvl7pPr marL="2971800" indent="-228600" eaLnBrk="0" fontAlgn="base" hangingPunct="0">
              <a:spcBef>
                <a:spcPct val="20000"/>
              </a:spcBef>
              <a:spcAft>
                <a:spcPct val="0"/>
              </a:spcAft>
              <a:buClr>
                <a:srgbClr val="0072C6"/>
              </a:buClr>
              <a:buChar char="»"/>
              <a:defRPr sz="2000">
                <a:solidFill>
                  <a:schemeClr val="tx1"/>
                </a:solidFill>
                <a:latin typeface="Frutiger 55 Roman"/>
              </a:defRPr>
            </a:lvl7pPr>
            <a:lvl8pPr marL="3429000" indent="-228600" eaLnBrk="0" fontAlgn="base" hangingPunct="0">
              <a:spcBef>
                <a:spcPct val="20000"/>
              </a:spcBef>
              <a:spcAft>
                <a:spcPct val="0"/>
              </a:spcAft>
              <a:buClr>
                <a:srgbClr val="0072C6"/>
              </a:buClr>
              <a:buChar char="»"/>
              <a:defRPr sz="2000">
                <a:solidFill>
                  <a:schemeClr val="tx1"/>
                </a:solidFill>
                <a:latin typeface="Frutiger 55 Roman"/>
              </a:defRPr>
            </a:lvl8pPr>
            <a:lvl9pPr marL="3886200" indent="-228600" eaLnBrk="0" fontAlgn="base" hangingPunct="0">
              <a:spcBef>
                <a:spcPct val="20000"/>
              </a:spcBef>
              <a:spcAft>
                <a:spcPct val="0"/>
              </a:spcAft>
              <a:buClr>
                <a:srgbClr val="0072C6"/>
              </a:buClr>
              <a:buChar char="»"/>
              <a:defRPr sz="2000">
                <a:solidFill>
                  <a:schemeClr val="tx1"/>
                </a:solidFill>
                <a:latin typeface="Frutiger 55 Roman"/>
              </a:defRPr>
            </a:lvl9pPr>
          </a:lstStyle>
          <a:p>
            <a:pPr algn="ctr" eaLnBrk="1" hangingPunct="1">
              <a:spcBef>
                <a:spcPct val="50000"/>
              </a:spcBef>
              <a:buClrTx/>
              <a:buFontTx/>
              <a:buNone/>
            </a:pPr>
            <a:endParaRPr lang="en-US" altLang="en-US" sz="1800">
              <a:latin typeface="Arial" panose="020B0604020202020204" pitchFamily="34" charset="0"/>
            </a:endParaRPr>
          </a:p>
        </p:txBody>
      </p:sp>
      <p:pic>
        <p:nvPicPr>
          <p:cNvPr id="20491" name="Picture 1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1013" y="201613"/>
            <a:ext cx="3444875"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2" name="Picture 19" descr="KHP_M_oneline_descriptor_strapline_hr_CMY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750" y="5835650"/>
            <a:ext cx="811212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a:spLocks noChangeArrowheads="1"/>
          </p:cNvSpPr>
          <p:nvPr/>
        </p:nvSpPr>
        <p:spPr bwMode="auto">
          <a:xfrm>
            <a:off x="590550" y="3573463"/>
            <a:ext cx="4870450" cy="1874837"/>
          </a:xfrm>
          <a:prstGeom prst="rect">
            <a:avLst/>
          </a:prstGeom>
          <a:noFill/>
          <a:ln>
            <a:noFill/>
          </a:ln>
          <a:effectLst/>
          <a:extLst/>
        </p:spPr>
        <p:txBody>
          <a:bodyPr/>
          <a:lstStyle>
            <a:lvl1pPr marL="342900" indent="-342900" algn="l" eaLnBrk="0" hangingPunct="0">
              <a:spcBef>
                <a:spcPct val="20000"/>
              </a:spcBef>
              <a:buClr>
                <a:srgbClr val="0072C6"/>
              </a:buClr>
              <a:buChar char="•"/>
              <a:defRPr sz="3200">
                <a:solidFill>
                  <a:schemeClr val="tx1"/>
                </a:solidFill>
                <a:latin typeface="Frutiger 55 Roman" pitchFamily="50" charset="0"/>
              </a:defRPr>
            </a:lvl1pPr>
            <a:lvl2pPr marL="742950" indent="-285750" algn="l" eaLnBrk="0" hangingPunct="0">
              <a:spcBef>
                <a:spcPct val="20000"/>
              </a:spcBef>
              <a:buClr>
                <a:srgbClr val="0072C6"/>
              </a:buClr>
              <a:buChar char="–"/>
              <a:defRPr sz="2800">
                <a:solidFill>
                  <a:schemeClr val="tx1"/>
                </a:solidFill>
                <a:latin typeface="Frutiger 55 Roman" pitchFamily="50" charset="0"/>
              </a:defRPr>
            </a:lvl2pPr>
            <a:lvl3pPr marL="1143000" indent="-228600" algn="l" eaLnBrk="0" hangingPunct="0">
              <a:spcBef>
                <a:spcPct val="20000"/>
              </a:spcBef>
              <a:buClr>
                <a:srgbClr val="0072C6"/>
              </a:buClr>
              <a:buChar char="•"/>
              <a:defRPr sz="2400">
                <a:solidFill>
                  <a:schemeClr val="tx1"/>
                </a:solidFill>
                <a:latin typeface="Frutiger 55 Roman" pitchFamily="50" charset="0"/>
              </a:defRPr>
            </a:lvl3pPr>
            <a:lvl4pPr marL="1600200" indent="-228600" algn="l" eaLnBrk="0" hangingPunct="0">
              <a:spcBef>
                <a:spcPct val="20000"/>
              </a:spcBef>
              <a:buClr>
                <a:srgbClr val="0072C6"/>
              </a:buClr>
              <a:buChar char="–"/>
              <a:defRPr sz="2000">
                <a:solidFill>
                  <a:schemeClr val="tx1"/>
                </a:solidFill>
                <a:latin typeface="Frutiger 55 Roman" pitchFamily="50" charset="0"/>
              </a:defRPr>
            </a:lvl4pPr>
            <a:lvl5pPr marL="2057400" indent="-228600" algn="l" eaLnBrk="0" hangingPunct="0">
              <a:spcBef>
                <a:spcPct val="20000"/>
              </a:spcBef>
              <a:buClr>
                <a:srgbClr val="0072C6"/>
              </a:buClr>
              <a:buChar char="»"/>
              <a:defRPr sz="2000">
                <a:solidFill>
                  <a:schemeClr val="tx1"/>
                </a:solidFill>
                <a:latin typeface="Frutiger 55 Roman" pitchFamily="50" charset="0"/>
              </a:defRPr>
            </a:lvl5pPr>
            <a:lvl6pPr marL="2514600" indent="-228600" eaLnBrk="0" fontAlgn="base" hangingPunct="0">
              <a:spcBef>
                <a:spcPct val="20000"/>
              </a:spcBef>
              <a:spcAft>
                <a:spcPct val="0"/>
              </a:spcAft>
              <a:buClr>
                <a:srgbClr val="0072C6"/>
              </a:buClr>
              <a:buChar char="»"/>
              <a:defRPr sz="2000">
                <a:solidFill>
                  <a:schemeClr val="tx1"/>
                </a:solidFill>
                <a:latin typeface="Frutiger 55 Roman" pitchFamily="50" charset="0"/>
              </a:defRPr>
            </a:lvl6pPr>
            <a:lvl7pPr marL="2971800" indent="-228600" eaLnBrk="0" fontAlgn="base" hangingPunct="0">
              <a:spcBef>
                <a:spcPct val="20000"/>
              </a:spcBef>
              <a:spcAft>
                <a:spcPct val="0"/>
              </a:spcAft>
              <a:buClr>
                <a:srgbClr val="0072C6"/>
              </a:buClr>
              <a:buChar char="»"/>
              <a:defRPr sz="2000">
                <a:solidFill>
                  <a:schemeClr val="tx1"/>
                </a:solidFill>
                <a:latin typeface="Frutiger 55 Roman" pitchFamily="50" charset="0"/>
              </a:defRPr>
            </a:lvl7pPr>
            <a:lvl8pPr marL="3429000" indent="-228600" eaLnBrk="0" fontAlgn="base" hangingPunct="0">
              <a:spcBef>
                <a:spcPct val="20000"/>
              </a:spcBef>
              <a:spcAft>
                <a:spcPct val="0"/>
              </a:spcAft>
              <a:buClr>
                <a:srgbClr val="0072C6"/>
              </a:buClr>
              <a:buChar char="»"/>
              <a:defRPr sz="2000">
                <a:solidFill>
                  <a:schemeClr val="tx1"/>
                </a:solidFill>
                <a:latin typeface="Frutiger 55 Roman" pitchFamily="50" charset="0"/>
              </a:defRPr>
            </a:lvl8pPr>
            <a:lvl9pPr marL="3886200" indent="-228600" eaLnBrk="0" fontAlgn="base" hangingPunct="0">
              <a:spcBef>
                <a:spcPct val="20000"/>
              </a:spcBef>
              <a:spcAft>
                <a:spcPct val="0"/>
              </a:spcAft>
              <a:buClr>
                <a:srgbClr val="0072C6"/>
              </a:buClr>
              <a:buChar char="»"/>
              <a:defRPr sz="2000">
                <a:solidFill>
                  <a:schemeClr val="tx1"/>
                </a:solidFill>
                <a:latin typeface="Frutiger 55 Roman" pitchFamily="50" charset="0"/>
              </a:defRPr>
            </a:lvl9pPr>
          </a:lstStyle>
          <a:p>
            <a:pPr algn="ctr" eaLnBrk="1" hangingPunct="1">
              <a:buFontTx/>
              <a:buNone/>
              <a:defRPr/>
            </a:pPr>
            <a:endParaRPr lang="en-GB" altLang="en-US" dirty="0" smtClean="0">
              <a:solidFill>
                <a:schemeClr val="bg1"/>
              </a:solidFill>
              <a:latin typeface="+mj-lt"/>
              <a:cs typeface="Arial" charset="0"/>
            </a:endParaRPr>
          </a:p>
        </p:txBody>
      </p:sp>
      <p:pic>
        <p:nvPicPr>
          <p:cNvPr id="20494" name="Picture 11" descr="box_nhs_blue_hollow"/>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5892007" y="1254918"/>
            <a:ext cx="132715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694123155"/>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35091"/>
            <a:ext cx="7886700" cy="3263504"/>
          </a:xfrm>
        </p:spPr>
        <p:txBody>
          <a:bodyPr>
            <a:noAutofit/>
          </a:bodyPr>
          <a:lstStyle/>
          <a:p>
            <a:r>
              <a:rPr lang="en-US" sz="1400" dirty="0"/>
              <a:t>The last year has been the most challenging year in the history of the NHS; COVID-19 has had an impact on us all both professionally and personally.  In response to this, the Trust has outlined its commitment to staff through our Staff Recovery </a:t>
            </a:r>
            <a:r>
              <a:rPr lang="en-US" sz="1400" dirty="0" err="1"/>
              <a:t>Programme</a:t>
            </a:r>
            <a:r>
              <a:rPr lang="en-US" sz="1400" dirty="0"/>
              <a:t> </a:t>
            </a:r>
            <a:r>
              <a:rPr lang="en-US" sz="1400" dirty="0"/>
              <a:t>and a key part of this is the launching of Reflect &amp; Reconnect conversations.</a:t>
            </a:r>
          </a:p>
          <a:p>
            <a:r>
              <a:rPr lang="en-US" sz="1400" dirty="0"/>
              <a:t>The Reflect &amp; Reconnect conversations are based on a strong body of research and </a:t>
            </a:r>
            <a:r>
              <a:rPr lang="en-US" sz="1400" dirty="0" smtClean="0"/>
              <a:t>are </a:t>
            </a:r>
            <a:r>
              <a:rPr lang="en-US" sz="1400" dirty="0"/>
              <a:t>being delivered in conjunction with colleagues at King’s College London.</a:t>
            </a:r>
          </a:p>
          <a:p>
            <a:r>
              <a:rPr lang="en-US" sz="1400" dirty="0"/>
              <a:t>The Reflect &amp; Reconnect conversation is an opportunity to reflect back on the past year, looking at the impact on </a:t>
            </a:r>
            <a:r>
              <a:rPr lang="en-US" sz="1400" dirty="0" smtClean="0"/>
              <a:t>staff </a:t>
            </a:r>
            <a:r>
              <a:rPr lang="en-US" sz="1400" dirty="0"/>
              <a:t>both professionally and personally.  </a:t>
            </a:r>
            <a:r>
              <a:rPr lang="en-US" sz="1400" dirty="0"/>
              <a:t>The conversation will cover the overall health and wellbeing of all staff and signpost to further support where required.</a:t>
            </a:r>
          </a:p>
          <a:p>
            <a:r>
              <a:rPr lang="en-US" sz="1400" dirty="0"/>
              <a:t>For Medical &amp; Dental staff, these conversations will need to take place between the 1</a:t>
            </a:r>
            <a:r>
              <a:rPr lang="en-US" sz="1400" baseline="30000" dirty="0"/>
              <a:t>st</a:t>
            </a:r>
            <a:r>
              <a:rPr lang="en-US" sz="1400" dirty="0"/>
              <a:t> April and 31</a:t>
            </a:r>
            <a:r>
              <a:rPr lang="en-US" sz="1400" baseline="30000" dirty="0"/>
              <a:t>st</a:t>
            </a:r>
            <a:r>
              <a:rPr lang="en-US" sz="1400" dirty="0"/>
              <a:t> July 2021.  If an appraisal or revalidation conversation is due in this time period this conversation can take place as part of that process.  If neither of these are due the conversation should be offered as a stand alone event in the above time period.</a:t>
            </a:r>
          </a:p>
          <a:p>
            <a:r>
              <a:rPr lang="en-US" sz="1400" dirty="0"/>
              <a:t>The conversation would normally happen with a staff member’s direct line manager or educational supervisor, but a staff member may choose to have the conversation with another manager or peer if they would prefer.</a:t>
            </a:r>
          </a:p>
          <a:p>
            <a:r>
              <a:rPr lang="en-US" sz="1400" dirty="0"/>
              <a:t>If the conversation happens outside of the normal  line management relationship, the individual’s line manager should be notified, and the normal line manager will still need to record the conversation.  Details of when the conversation happens and with who should be provided to the individuals substantive line manager.</a:t>
            </a:r>
          </a:p>
          <a:p>
            <a:r>
              <a:rPr lang="en-US" sz="1400" dirty="0"/>
              <a:t>That the conversation has taken place or been refused needs to be recorded on LEAP.</a:t>
            </a:r>
          </a:p>
        </p:txBody>
      </p:sp>
      <p:sp>
        <p:nvSpPr>
          <p:cNvPr id="4" name="Rectangle 3"/>
          <p:cNvSpPr/>
          <p:nvPr/>
        </p:nvSpPr>
        <p:spPr>
          <a:xfrm>
            <a:off x="1028700" y="4413929"/>
            <a:ext cx="6639791" cy="369332"/>
          </a:xfrm>
          <a:prstGeom prst="rect">
            <a:avLst/>
          </a:prstGeom>
        </p:spPr>
        <p:txBody>
          <a:bodyPr wrap="square">
            <a:spAutoFit/>
          </a:bodyPr>
          <a:lstStyle/>
          <a:p>
            <a:endParaRPr lang="en-GB" dirty="0"/>
          </a:p>
        </p:txBody>
      </p:sp>
      <p:sp>
        <p:nvSpPr>
          <p:cNvPr id="5" name="TextBox 4"/>
          <p:cNvSpPr txBox="1"/>
          <p:nvPr/>
        </p:nvSpPr>
        <p:spPr>
          <a:xfrm>
            <a:off x="613964" y="140328"/>
            <a:ext cx="8208912" cy="584775"/>
          </a:xfrm>
          <a:prstGeom prst="rect">
            <a:avLst/>
          </a:prstGeom>
          <a:noFill/>
        </p:spPr>
        <p:txBody>
          <a:bodyPr wrap="square" rtlCol="0">
            <a:spAutoFit/>
          </a:bodyPr>
          <a:lstStyle/>
          <a:p>
            <a:r>
              <a:rPr lang="en-GB" sz="3200" dirty="0">
                <a:solidFill>
                  <a:schemeClr val="bg1"/>
                </a:solidFill>
              </a:rPr>
              <a:t>Introduction to Reflect &amp; Reconnect 2021</a:t>
            </a:r>
          </a:p>
        </p:txBody>
      </p:sp>
    </p:spTree>
    <p:extLst>
      <p:ext uri="{BB962C8B-B14F-4D97-AF65-F5344CB8AC3E}">
        <p14:creationId xmlns:p14="http://schemas.microsoft.com/office/powerpoint/2010/main" val="2390595730"/>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146" y="1196752"/>
            <a:ext cx="7886700" cy="5112568"/>
          </a:xfrm>
        </p:spPr>
        <p:txBody>
          <a:bodyPr>
            <a:noAutofit/>
          </a:bodyPr>
          <a:lstStyle/>
          <a:p>
            <a:r>
              <a:rPr lang="en-GB" sz="1600" dirty="0"/>
              <a:t>Through </a:t>
            </a:r>
            <a:r>
              <a:rPr lang="en-GB" sz="1600" dirty="0"/>
              <a:t>these Reflect and Reconnect conversations, we aim to create </a:t>
            </a:r>
            <a:r>
              <a:rPr lang="en-GB" sz="1600" dirty="0"/>
              <a:t>a culture </a:t>
            </a:r>
            <a:r>
              <a:rPr lang="en-GB" sz="1600" dirty="0"/>
              <a:t>where people feel heard and valued. This should encourage us all to pass care and compassion on to each other, to patients and to families.</a:t>
            </a:r>
          </a:p>
          <a:p>
            <a:r>
              <a:rPr lang="en-GB" sz="1600" b="1" dirty="0"/>
              <a:t>So what is a Reflect and Reconnect conversation, and how do you have </a:t>
            </a:r>
            <a:r>
              <a:rPr lang="en-GB" sz="1600" b="1" dirty="0"/>
              <a:t>one? </a:t>
            </a:r>
            <a:r>
              <a:rPr lang="en-GB" sz="1600" dirty="0"/>
              <a:t>It </a:t>
            </a:r>
            <a:r>
              <a:rPr lang="en-GB" sz="1600" dirty="0"/>
              <a:t>is a supportive, coaching-style chat that focuses, one-to-one, on a person’s health and </a:t>
            </a:r>
            <a:r>
              <a:rPr lang="en-GB" sz="1600" dirty="0"/>
              <a:t>wellbeing, specifically </a:t>
            </a:r>
            <a:r>
              <a:rPr lang="en-GB" sz="1600" dirty="0"/>
              <a:t>in relation to experiences over the past year during the </a:t>
            </a:r>
            <a:r>
              <a:rPr lang="en-GB" sz="1600" dirty="0"/>
              <a:t>pandemic. </a:t>
            </a:r>
            <a:endParaRPr lang="en-GB" sz="1600" dirty="0" smtClean="0"/>
          </a:p>
          <a:p>
            <a:r>
              <a:rPr lang="en-GB" sz="1600" dirty="0" smtClean="0"/>
              <a:t>Some </a:t>
            </a:r>
            <a:r>
              <a:rPr lang="en-GB" sz="1600" dirty="0"/>
              <a:t>conversation prompts are included on the next slide.</a:t>
            </a:r>
          </a:p>
          <a:p>
            <a:r>
              <a:rPr lang="en-GB" sz="1600" dirty="0"/>
              <a:t>W</a:t>
            </a:r>
            <a:r>
              <a:rPr lang="en-GB" sz="1600" dirty="0"/>
              <a:t>hether it is </a:t>
            </a:r>
            <a:r>
              <a:rPr lang="en-GB" sz="1600" dirty="0"/>
              <a:t>taking place virtually or in person, it’s important </a:t>
            </a:r>
            <a:r>
              <a:rPr lang="en-GB" sz="1600" dirty="0"/>
              <a:t>these </a:t>
            </a:r>
            <a:r>
              <a:rPr lang="en-GB" sz="1600" dirty="0"/>
              <a:t>conversations </a:t>
            </a:r>
            <a:r>
              <a:rPr lang="en-GB" sz="1600" dirty="0"/>
              <a:t>are held in </a:t>
            </a:r>
            <a:r>
              <a:rPr lang="en-GB" sz="1600" dirty="0"/>
              <a:t>safe, confidential spaces.</a:t>
            </a:r>
          </a:p>
          <a:p>
            <a:r>
              <a:rPr lang="en-GB" sz="1600" dirty="0"/>
              <a:t>All </a:t>
            </a:r>
            <a:r>
              <a:rPr lang="en-GB" sz="1600" dirty="0"/>
              <a:t>conversations are entirely confidential, if </a:t>
            </a:r>
            <a:r>
              <a:rPr lang="en-GB" sz="1600" dirty="0"/>
              <a:t>someone is </a:t>
            </a:r>
            <a:r>
              <a:rPr lang="en-GB" sz="1600" dirty="0"/>
              <a:t>hesitant </a:t>
            </a:r>
            <a:r>
              <a:rPr lang="en-GB" sz="1600" dirty="0"/>
              <a:t>to talk </a:t>
            </a:r>
            <a:r>
              <a:rPr lang="en-GB" sz="1600" dirty="0"/>
              <a:t>about their personal life or health or if they do not wish to </a:t>
            </a:r>
            <a:r>
              <a:rPr lang="en-GB" sz="1600" dirty="0"/>
              <a:t>have the conversation they </a:t>
            </a:r>
            <a:r>
              <a:rPr lang="en-GB" sz="1600" dirty="0"/>
              <a:t>are not </a:t>
            </a:r>
            <a:r>
              <a:rPr lang="en-GB" sz="1600" dirty="0"/>
              <a:t>obliged </a:t>
            </a:r>
            <a:r>
              <a:rPr lang="en-GB" sz="1600" dirty="0"/>
              <a:t>to do so.  Leave </a:t>
            </a:r>
            <a:r>
              <a:rPr lang="en-GB" sz="1600" dirty="0"/>
              <a:t>the conversation open to be discussed at a later date if required. </a:t>
            </a:r>
            <a:endParaRPr lang="en-GB" sz="1600" dirty="0"/>
          </a:p>
          <a:p>
            <a:r>
              <a:rPr lang="en-GB" sz="1600" dirty="0"/>
              <a:t>These conversations </a:t>
            </a:r>
            <a:r>
              <a:rPr lang="en-GB" sz="1600" dirty="0"/>
              <a:t> should be recorded </a:t>
            </a:r>
            <a:r>
              <a:rPr lang="en-GB" sz="1600" dirty="0"/>
              <a:t>as having taken place on the LEAP </a:t>
            </a:r>
            <a:r>
              <a:rPr lang="en-GB" sz="1600" dirty="0"/>
              <a:t>system, though </a:t>
            </a:r>
            <a:r>
              <a:rPr lang="en-GB" sz="1600" dirty="0"/>
              <a:t>details of </a:t>
            </a:r>
            <a:r>
              <a:rPr lang="en-GB" sz="1600" dirty="0"/>
              <a:t> what was discussed will </a:t>
            </a:r>
            <a:r>
              <a:rPr lang="en-GB" sz="1600" dirty="0"/>
              <a:t>not be recorded.  </a:t>
            </a:r>
            <a:r>
              <a:rPr lang="en-GB" sz="1600" dirty="0"/>
              <a:t>The line manager may choose to complete </a:t>
            </a:r>
            <a:r>
              <a:rPr lang="en-GB" sz="1600" dirty="0"/>
              <a:t>a Wellness Action </a:t>
            </a:r>
            <a:r>
              <a:rPr lang="en-GB" sz="1600" dirty="0" smtClean="0"/>
              <a:t>Plan</a:t>
            </a:r>
            <a:r>
              <a:rPr lang="en-GB" sz="1600" dirty="0">
                <a:hlinkClick r:id="rId2"/>
              </a:rPr>
              <a:t> https://www.mind.org.uk/workplace/mental-health-at-work/taking-care-of-your-staff/employer-resources/wellness-action-plan-download/</a:t>
            </a:r>
            <a:r>
              <a:rPr lang="en-GB" sz="1600" dirty="0" smtClean="0"/>
              <a:t> and </a:t>
            </a:r>
            <a:r>
              <a:rPr lang="en-GB" sz="1600" dirty="0"/>
              <a:t>must ensure </a:t>
            </a:r>
            <a:r>
              <a:rPr lang="en-GB" sz="1600" dirty="0"/>
              <a:t>that </a:t>
            </a:r>
            <a:r>
              <a:rPr lang="en-GB" sz="1600" dirty="0"/>
              <a:t>individuals are signposted to any ongoing support required.</a:t>
            </a:r>
            <a:endParaRPr lang="en-GB" sz="1600" dirty="0"/>
          </a:p>
          <a:p>
            <a:pPr marL="0" indent="0">
              <a:buNone/>
            </a:pPr>
            <a:endParaRPr lang="en-GB" sz="900" dirty="0"/>
          </a:p>
        </p:txBody>
      </p:sp>
      <p:sp>
        <p:nvSpPr>
          <p:cNvPr id="4" name="TextBox 3"/>
          <p:cNvSpPr txBox="1"/>
          <p:nvPr/>
        </p:nvSpPr>
        <p:spPr>
          <a:xfrm>
            <a:off x="251520" y="148676"/>
            <a:ext cx="8640960" cy="584775"/>
          </a:xfrm>
          <a:prstGeom prst="rect">
            <a:avLst/>
          </a:prstGeom>
          <a:noFill/>
        </p:spPr>
        <p:txBody>
          <a:bodyPr wrap="square" rtlCol="0">
            <a:spAutoFit/>
          </a:bodyPr>
          <a:lstStyle/>
          <a:p>
            <a:r>
              <a:rPr lang="en-GB" sz="3200" dirty="0">
                <a:solidFill>
                  <a:schemeClr val="bg1"/>
                </a:solidFill>
              </a:rPr>
              <a:t>The Reflect &amp; Reconnect Conversation</a:t>
            </a:r>
          </a:p>
        </p:txBody>
      </p:sp>
    </p:spTree>
    <p:extLst>
      <p:ext uri="{BB962C8B-B14F-4D97-AF65-F5344CB8AC3E}">
        <p14:creationId xmlns:p14="http://schemas.microsoft.com/office/powerpoint/2010/main" val="4283290269"/>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3224" y="1667680"/>
            <a:ext cx="8229600" cy="5211415"/>
          </a:xfrm>
        </p:spPr>
        <p:txBody>
          <a:bodyPr>
            <a:normAutofit fontScale="55000" lnSpcReduction="20000"/>
          </a:bodyPr>
          <a:lstStyle/>
          <a:p>
            <a:pPr lvl="0"/>
            <a:r>
              <a:rPr lang="en-GB" dirty="0"/>
              <a:t>How has the past year been for you? </a:t>
            </a:r>
            <a:r>
              <a:rPr lang="en-GB" dirty="0"/>
              <a:t>[please </a:t>
            </a:r>
            <a:r>
              <a:rPr lang="en-GB" dirty="0"/>
              <a:t>can you tell me a little more about that</a:t>
            </a:r>
            <a:r>
              <a:rPr lang="en-GB" dirty="0"/>
              <a:t>….]</a:t>
            </a:r>
            <a:endParaRPr lang="en-GB" dirty="0"/>
          </a:p>
          <a:p>
            <a:pPr lvl="0"/>
            <a:r>
              <a:rPr lang="en-GB" dirty="0"/>
              <a:t>What have been the biggest challenges and stressful circumstances both at work and outside? </a:t>
            </a:r>
          </a:p>
          <a:p>
            <a:pPr lvl="0"/>
            <a:r>
              <a:rPr lang="en-GB" dirty="0"/>
              <a:t>Do you think there has been any </a:t>
            </a:r>
            <a:r>
              <a:rPr lang="en-GB" dirty="0"/>
              <a:t>impact </a:t>
            </a:r>
            <a:r>
              <a:rPr lang="en-GB" dirty="0"/>
              <a:t>on your health and well-being?  </a:t>
            </a:r>
          </a:p>
          <a:p>
            <a:pPr lvl="0"/>
            <a:r>
              <a:rPr lang="en-GB" dirty="0"/>
              <a:t>H</a:t>
            </a:r>
            <a:r>
              <a:rPr lang="en-GB" dirty="0"/>
              <a:t>ave </a:t>
            </a:r>
            <a:r>
              <a:rPr lang="en-GB" dirty="0"/>
              <a:t>you managed to get </a:t>
            </a:r>
            <a:r>
              <a:rPr lang="en-GB" dirty="0"/>
              <a:t>the support you need?  [if </a:t>
            </a:r>
            <a:r>
              <a:rPr lang="en-GB" dirty="0"/>
              <a:t>not could I give you some information now about the sort of support that is available?]</a:t>
            </a:r>
          </a:p>
          <a:p>
            <a:pPr lvl="0"/>
            <a:r>
              <a:rPr lang="en-GB" dirty="0"/>
              <a:t>Can I ask how your home life and family have been affected by the pandemic? </a:t>
            </a:r>
            <a:endParaRPr lang="en-GB" dirty="0"/>
          </a:p>
          <a:p>
            <a:pPr lvl="0"/>
            <a:r>
              <a:rPr lang="en-GB" dirty="0"/>
              <a:t>Have your colleagues been supportive?  </a:t>
            </a:r>
          </a:p>
          <a:p>
            <a:pPr lvl="0"/>
            <a:r>
              <a:rPr lang="en-GB" dirty="0"/>
              <a:t>Is there anything we can do to help your wellbeing or health over the coming weeks and months? </a:t>
            </a:r>
          </a:p>
          <a:p>
            <a:pPr lvl="0"/>
            <a:r>
              <a:rPr lang="en-GB" dirty="0"/>
              <a:t>Is there anything else you want to talk about?</a:t>
            </a:r>
            <a:endParaRPr lang="en-GB" dirty="0"/>
          </a:p>
          <a:p>
            <a:pPr lvl="0"/>
            <a:r>
              <a:rPr lang="en-GB" dirty="0"/>
              <a:t>How do you feel about the year ahead? [</a:t>
            </a:r>
            <a:r>
              <a:rPr lang="en-GB" dirty="0"/>
              <a:t>You </a:t>
            </a:r>
            <a:r>
              <a:rPr lang="en-GB" dirty="0"/>
              <a:t>may be planning to come back to the office having been at home, returning from redeployment or working on your department’s recovery programme for </a:t>
            </a:r>
            <a:r>
              <a:rPr lang="en-GB" dirty="0"/>
              <a:t>example].</a:t>
            </a:r>
            <a:endParaRPr lang="en-GB" dirty="0"/>
          </a:p>
          <a:p>
            <a:endParaRPr lang="en-GB" dirty="0"/>
          </a:p>
        </p:txBody>
      </p:sp>
      <p:sp>
        <p:nvSpPr>
          <p:cNvPr id="4" name="TextBox 3"/>
          <p:cNvSpPr txBox="1"/>
          <p:nvPr/>
        </p:nvSpPr>
        <p:spPr>
          <a:xfrm>
            <a:off x="457200" y="231676"/>
            <a:ext cx="9001000" cy="461665"/>
          </a:xfrm>
          <a:prstGeom prst="rect">
            <a:avLst/>
          </a:prstGeom>
          <a:noFill/>
        </p:spPr>
        <p:txBody>
          <a:bodyPr wrap="square" rtlCol="0">
            <a:spAutoFit/>
          </a:bodyPr>
          <a:lstStyle/>
          <a:p>
            <a:r>
              <a:rPr lang="en-GB" sz="2400" dirty="0">
                <a:solidFill>
                  <a:schemeClr val="bg1"/>
                </a:solidFill>
              </a:rPr>
              <a:t>Reflect &amp; Reconnect Conversation prompts for appraisers</a:t>
            </a:r>
          </a:p>
        </p:txBody>
      </p:sp>
    </p:spTree>
    <p:extLst>
      <p:ext uri="{BB962C8B-B14F-4D97-AF65-F5344CB8AC3E}">
        <p14:creationId xmlns:p14="http://schemas.microsoft.com/office/powerpoint/2010/main" val="3825174378"/>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000" dirty="0" smtClean="0">
                <a:latin typeface="Arial" panose="020B0604020202020204" pitchFamily="34" charset="0"/>
                <a:cs typeface="Arial" panose="020B0604020202020204" pitchFamily="34" charset="0"/>
              </a:rPr>
              <a:t>NHS England's guidance on Health &amp; </a:t>
            </a:r>
            <a:r>
              <a:rPr lang="en-GB" sz="2000" dirty="0">
                <a:latin typeface="Arial" panose="020B0604020202020204" pitchFamily="34" charset="0"/>
                <a:cs typeface="Arial" panose="020B0604020202020204" pitchFamily="34" charset="0"/>
              </a:rPr>
              <a:t>Wellbeing conversations  </a:t>
            </a:r>
            <a:r>
              <a:rPr lang="en-GB" sz="2000" dirty="0">
                <a:latin typeface="Arial" panose="020B0604020202020204" pitchFamily="34" charset="0"/>
                <a:cs typeface="Arial" panose="020B0604020202020204" pitchFamily="34" charset="0"/>
                <a:hlinkClick r:id="rId2"/>
              </a:rPr>
              <a:t>https://people.nhs.uk/projectm/wellbeing-conversations</a:t>
            </a:r>
            <a:r>
              <a:rPr lang="en-GB" sz="2000" dirty="0" smtClean="0">
                <a:latin typeface="Arial" panose="020B0604020202020204" pitchFamily="34" charset="0"/>
                <a:cs typeface="Arial" panose="020B0604020202020204" pitchFamily="34" charset="0"/>
                <a:hlinkClick r:id="rId2"/>
              </a:rPr>
              <a:t>/</a:t>
            </a:r>
            <a:r>
              <a:rPr lang="en-GB" sz="2000" dirty="0" smtClean="0">
                <a:latin typeface="Arial" panose="020B0604020202020204" pitchFamily="34" charset="0"/>
                <a:cs typeface="Arial" panose="020B0604020202020204" pitchFamily="34" charset="0"/>
              </a:rPr>
              <a:t> </a:t>
            </a:r>
          </a:p>
          <a:p>
            <a:r>
              <a:rPr lang="en-GB" sz="2000" dirty="0" smtClean="0">
                <a:latin typeface="Arial" panose="020B0604020202020204" pitchFamily="34" charset="0"/>
                <a:cs typeface="Arial" panose="020B0604020202020204" pitchFamily="34" charset="0"/>
              </a:rPr>
              <a:t>NHS Employers Health &amp; </a:t>
            </a:r>
            <a:r>
              <a:rPr lang="en-GB" sz="2000" dirty="0">
                <a:latin typeface="Arial" panose="020B0604020202020204" pitchFamily="34" charset="0"/>
                <a:cs typeface="Arial" panose="020B0604020202020204" pitchFamily="34" charset="0"/>
              </a:rPr>
              <a:t>Wellbeing resources </a:t>
            </a:r>
            <a:r>
              <a:rPr lang="en-GB" sz="2000" dirty="0">
                <a:latin typeface="Arial" panose="020B0604020202020204" pitchFamily="34" charset="0"/>
                <a:cs typeface="Arial" panose="020B0604020202020204" pitchFamily="34" charset="0"/>
                <a:hlinkClick r:id="rId3"/>
              </a:rPr>
              <a:t>https://</a:t>
            </a:r>
            <a:r>
              <a:rPr lang="en-GB" sz="2000" dirty="0" smtClean="0">
                <a:latin typeface="Arial" panose="020B0604020202020204" pitchFamily="34" charset="0"/>
                <a:cs typeface="Arial" panose="020B0604020202020204" pitchFamily="34" charset="0"/>
                <a:hlinkClick r:id="rId3"/>
              </a:rPr>
              <a:t>www.nhsemployers.org/nhs-people-plan/health-and-wellbeing</a:t>
            </a:r>
            <a:r>
              <a:rPr lang="en-GB" sz="2000" dirty="0" smtClean="0">
                <a:latin typeface="Arial" panose="020B0604020202020204" pitchFamily="34" charset="0"/>
                <a:cs typeface="Arial" panose="020B0604020202020204" pitchFamily="34" charset="0"/>
              </a:rPr>
              <a:t> </a:t>
            </a:r>
          </a:p>
          <a:p>
            <a:r>
              <a:rPr lang="en-GB" sz="2000" dirty="0" smtClean="0">
                <a:latin typeface="Arial" panose="020B0604020202020204" pitchFamily="34" charset="0"/>
                <a:cs typeface="Arial" panose="020B0604020202020204" pitchFamily="34" charset="0"/>
              </a:rPr>
              <a:t>The NHS </a:t>
            </a:r>
            <a:r>
              <a:rPr lang="en-GB" sz="2000" dirty="0">
                <a:latin typeface="Arial" panose="020B0604020202020204" pitchFamily="34" charset="0"/>
                <a:cs typeface="Arial" panose="020B0604020202020204" pitchFamily="34" charset="0"/>
              </a:rPr>
              <a:t>People Plan </a:t>
            </a:r>
            <a:r>
              <a:rPr lang="en-GB" sz="2000" dirty="0">
                <a:latin typeface="Arial" panose="020B0604020202020204" pitchFamily="34" charset="0"/>
                <a:cs typeface="Arial" panose="020B0604020202020204" pitchFamily="34" charset="0"/>
                <a:hlinkClick r:id="rId4"/>
              </a:rPr>
              <a:t>https://www.england.nhs.uk/ournhspeople</a:t>
            </a:r>
            <a:r>
              <a:rPr lang="en-GB" sz="2000" dirty="0" smtClean="0">
                <a:latin typeface="Arial" panose="020B0604020202020204" pitchFamily="34" charset="0"/>
                <a:cs typeface="Arial" panose="020B0604020202020204" pitchFamily="34" charset="0"/>
                <a:hlinkClick r:id="rId4"/>
              </a:rPr>
              <a:t>/</a:t>
            </a:r>
            <a:r>
              <a:rPr lang="en-GB" sz="2000" dirty="0" smtClean="0">
                <a:latin typeface="Arial" panose="020B0604020202020204" pitchFamily="34" charset="0"/>
                <a:cs typeface="Arial" panose="020B0604020202020204" pitchFamily="34" charset="0"/>
              </a:rPr>
              <a:t> </a:t>
            </a:r>
          </a:p>
          <a:p>
            <a:r>
              <a:rPr lang="en-GB" sz="2000" dirty="0" smtClean="0">
                <a:latin typeface="Arial" panose="020B0604020202020204" pitchFamily="34" charset="0"/>
                <a:cs typeface="Arial" panose="020B0604020202020204" pitchFamily="34" charset="0"/>
              </a:rPr>
              <a:t>Mind Wellbeing Action Plan (</a:t>
            </a:r>
            <a:r>
              <a:rPr lang="en-GB" sz="2000" dirty="0">
                <a:latin typeface="Arial" panose="020B0604020202020204" pitchFamily="34" charset="0"/>
                <a:cs typeface="Arial" panose="020B0604020202020204" pitchFamily="34" charset="0"/>
              </a:rPr>
              <a:t>WAP) </a:t>
            </a:r>
            <a:r>
              <a:rPr lang="en-GB" sz="2000" dirty="0">
                <a:latin typeface="Arial" panose="020B0604020202020204" pitchFamily="34" charset="0"/>
                <a:cs typeface="Arial" panose="020B0604020202020204" pitchFamily="34" charset="0"/>
                <a:hlinkClick r:id="rId5"/>
              </a:rPr>
              <a:t>https://www.mind.org.uk/workplace/mental-health-at-work/taking-care-of-your-staff/employer-resources/wellness-action-plan-download</a:t>
            </a:r>
            <a:r>
              <a:rPr lang="en-GB" sz="2000" dirty="0" smtClean="0">
                <a:latin typeface="Arial" panose="020B0604020202020204" pitchFamily="34" charset="0"/>
                <a:cs typeface="Arial" panose="020B0604020202020204" pitchFamily="34" charset="0"/>
                <a:hlinkClick r:id="rId5"/>
              </a:rPr>
              <a:t>/</a:t>
            </a:r>
            <a:r>
              <a:rPr lang="en-GB" sz="2000" dirty="0" smtClean="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
        <p:nvSpPr>
          <p:cNvPr id="4" name="TextBox 3"/>
          <p:cNvSpPr txBox="1"/>
          <p:nvPr/>
        </p:nvSpPr>
        <p:spPr>
          <a:xfrm>
            <a:off x="179512" y="124285"/>
            <a:ext cx="7272808" cy="584775"/>
          </a:xfrm>
          <a:prstGeom prst="rect">
            <a:avLst/>
          </a:prstGeom>
          <a:noFill/>
        </p:spPr>
        <p:txBody>
          <a:bodyPr wrap="square" rtlCol="0">
            <a:spAutoFit/>
          </a:bodyPr>
          <a:lstStyle/>
          <a:p>
            <a:r>
              <a:rPr lang="en-GB" sz="3200" dirty="0" smtClean="0">
                <a:solidFill>
                  <a:schemeClr val="bg1"/>
                </a:solidFill>
              </a:rPr>
              <a:t>Links to supporting information</a:t>
            </a:r>
            <a:endParaRPr lang="en-GB" sz="3200" dirty="0">
              <a:solidFill>
                <a:schemeClr val="bg1"/>
              </a:solidFill>
            </a:endParaRPr>
          </a:p>
        </p:txBody>
      </p:sp>
    </p:spTree>
    <p:extLst>
      <p:ext uri="{BB962C8B-B14F-4D97-AF65-F5344CB8AC3E}">
        <p14:creationId xmlns:p14="http://schemas.microsoft.com/office/powerpoint/2010/main" val="2824056201"/>
      </p:ext>
    </p:extLst>
  </p:cSld>
  <p:clrMapOvr>
    <a:masterClrMapping/>
  </p:clrMapOvr>
  <p:transition>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Frutiger 55 Roman"/>
        <a:ea typeface=""/>
        <a:cs typeface=""/>
      </a:majorFont>
      <a:minorFont>
        <a:latin typeface="Frutiger 55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72C6">
            <a:alpha val="25000"/>
          </a:srgbClr>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72C6">
            <a:alpha val="25000"/>
          </a:srgbClr>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TaxKeywordTaxHTField xmlns="9a6456bd-dfb9-4e31-ab62-52dbdedb1b77">
      <Terms xmlns="http://schemas.microsoft.com/office/infopath/2007/PartnerControls">
        <TermInfo xmlns="http://schemas.microsoft.com/office/infopath/2007/PartnerControls">
          <TermName xmlns="http://schemas.microsoft.com/office/infopath/2007/PartnerControls">medical</TermName>
          <TermId xmlns="http://schemas.microsoft.com/office/infopath/2007/PartnerControls">407d5604-6acb-4263-b2ed-418e8afaa654</TermId>
        </TermInfo>
        <TermInfo xmlns="http://schemas.microsoft.com/office/infopath/2007/PartnerControls">
          <TermName xmlns="http://schemas.microsoft.com/office/infopath/2007/PartnerControls">Dental</TermName>
          <TermId xmlns="http://schemas.microsoft.com/office/infopath/2007/PartnerControls">4f288716-8e28-45dd-a6f2-0761ab8d068d</TermId>
        </TermInfo>
        <TermInfo xmlns="http://schemas.microsoft.com/office/infopath/2007/PartnerControls">
          <TermName xmlns="http://schemas.microsoft.com/office/infopath/2007/PartnerControls">appraisal</TermName>
          <TermId xmlns="http://schemas.microsoft.com/office/infopath/2007/PartnerControls">8aa18e98-d527-40a6-bb43-52da33de2d03</TermId>
        </TermInfo>
      </Terms>
    </TaxKeywordTaxHTField>
    <Uploaded_x0020_by xmlns="621c8b2b-513c-45b3-9f41-e8b236c327f1">Matthew Cooper</Uploaded_x0020_by>
    <KCHDocCategory xmlns="9a6456bd-dfb9-4e31-ab62-52dbdedb1b77">Guidance</KCHDocCategory>
    <TaxCatchAll xmlns="9a6456bd-dfb9-4e31-ab62-52dbdedb1b77">
      <Value>1120</Value>
      <Value>8318</Value>
      <Value>704</Value>
    </TaxCatchAll>
    <SourceLink xmlns="9a6456bd-dfb9-4e31-ab62-52dbdedb1b77">
      <Url xsi:nil="true"/>
      <Description xsi:nil="true"/>
    </SourceLink>
    <_dlc_DocId xmlns="9a6456bd-dfb9-4e31-ab62-52dbdedb1b77">SJ4V57URNYWD-142-17892</_dlc_DocId>
    <_dlc_DocIdUrl xmlns="9a6456bd-dfb9-4e31-ab62-52dbdedb1b77">
      <Url>http://kingsdocs/docs/_layouts/DocIdRedir.aspx?ID=SJ4V57URNYWD-142-17892</Url>
      <Description>SJ4V57URNYWD-142-17892</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KCH New Document" ma:contentTypeID="0x01010097649D5E3A090D4F9C27678F0B4AC8F40042BFC246F9C18D43A84C2446E92B438F" ma:contentTypeVersion="29" ma:contentTypeDescription="Create New KCH Document" ma:contentTypeScope="" ma:versionID="87f613e81b039190ba8b4ce95a4aafa7">
  <xsd:schema xmlns:xsd="http://www.w3.org/2001/XMLSchema" xmlns:xs="http://www.w3.org/2001/XMLSchema" xmlns:p="http://schemas.microsoft.com/office/2006/metadata/properties" xmlns:ns2="9a6456bd-dfb9-4e31-ab62-52dbdedb1b77" xmlns:ns4="621c8b2b-513c-45b3-9f41-e8b236c327f1" targetNamespace="http://schemas.microsoft.com/office/2006/metadata/properties" ma:root="true" ma:fieldsID="7f766c4eaab825d0ae7477a4e325c80a" ns2:_="" ns4:_="">
    <xsd:import namespace="9a6456bd-dfb9-4e31-ab62-52dbdedb1b77"/>
    <xsd:import namespace="621c8b2b-513c-45b3-9f41-e8b236c327f1"/>
    <xsd:element name="properties">
      <xsd:complexType>
        <xsd:sequence>
          <xsd:element name="documentManagement">
            <xsd:complexType>
              <xsd:all>
                <xsd:element ref="ns2:KCHDocCategory" minOccurs="0"/>
                <xsd:element ref="ns2:_dlc_DocId" minOccurs="0"/>
                <xsd:element ref="ns2:_dlc_DocIdUrl" minOccurs="0"/>
                <xsd:element ref="ns2:_dlc_DocIdPersistId" minOccurs="0"/>
                <xsd:element ref="ns2:TaxKeywordTaxHTField" minOccurs="0"/>
                <xsd:element ref="ns2:TaxCatchAll" minOccurs="0"/>
                <xsd:element ref="ns2:SourceLink" minOccurs="0"/>
                <xsd:element ref="ns4:Uploaded_x0020_by"/>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6456bd-dfb9-4e31-ab62-52dbdedb1b77" elementFormDefault="qualified">
    <xsd:import namespace="http://schemas.microsoft.com/office/2006/documentManagement/types"/>
    <xsd:import namespace="http://schemas.microsoft.com/office/infopath/2007/PartnerControls"/>
    <xsd:element name="KCHDocCategory" ma:index="2" nillable="true" ma:displayName="KCH Doc Category" ma:format="Dropdown" ma:indexed="true" ma:internalName="KCHDocCategory">
      <xsd:simpleType>
        <xsd:restriction base="dms:Choice">
          <xsd:enumeration value="Archive"/>
          <xsd:enumeration value="Annual Report"/>
          <xsd:enumeration value="Assessment"/>
          <xsd:enumeration value="Brief"/>
          <xsd:enumeration value="Corporate Documents"/>
          <xsd:enumeration value="Forms"/>
          <xsd:enumeration value="Guidance"/>
          <xsd:enumeration value="Non Clinical Guideline"/>
          <xsd:enumeration value="Leflets"/>
          <xsd:enumeration value="Legislation"/>
          <xsd:enumeration value="Policy"/>
          <xsd:enumeration value="Protocol and Procedures"/>
          <xsd:enumeration value="Procedure"/>
          <xsd:enumeration value="Presentation"/>
          <xsd:enumeration value="Standards"/>
          <xsd:enumeration value="Strategy"/>
          <xsd:enumeration value="Templates"/>
          <xsd:enumeration value="Training"/>
          <xsd:enumeration value="Training course information"/>
          <xsd:enumeration value="Register"/>
          <xsd:enumeration value="Report"/>
          <xsd:enumeration value="Publication"/>
          <xsd:enumeration value="Action Tracker/Plan"/>
        </xsd:restriction>
      </xsd:simpleType>
    </xsd:element>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element name="TaxKeywordTaxHTField" ma:index="12" ma:taxonomy="true" ma:internalName="TaxKeywordTaxHTField" ma:taxonomyFieldName="TaxKeyword" ma:displayName="Enterprise Keywords" ma:readOnly="false" ma:fieldId="{23f27201-bee3-471e-b2e7-b64fd8b7ca38}" ma:taxonomyMulti="true" ma:sspId="27b0c2cc-47b2-4ab1-b223-1d481d824d5f"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be90649e-1f81-4a73-a853-21b495b718c5}" ma:internalName="TaxCatchAll" ma:showField="CatchAllData" ma:web="9a6456bd-dfb9-4e31-ab62-52dbdedb1b77">
      <xsd:complexType>
        <xsd:complexContent>
          <xsd:extension base="dms:MultiChoiceLookup">
            <xsd:sequence>
              <xsd:element name="Value" type="dms:Lookup" maxOccurs="unbounded" minOccurs="0" nillable="true"/>
            </xsd:sequence>
          </xsd:extension>
        </xsd:complexContent>
      </xsd:complexType>
    </xsd:element>
    <xsd:element name="SourceLink" ma:index="16" nillable="true" ma:displayName="SourceLink" ma:description="Source path of the original document" ma:format="Hyperlink" ma:internalName="Sourc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21c8b2b-513c-45b3-9f41-e8b236c327f1" elementFormDefault="qualified">
    <xsd:import namespace="http://schemas.microsoft.com/office/2006/documentManagement/types"/>
    <xsd:import namespace="http://schemas.microsoft.com/office/infopath/2007/PartnerControls"/>
    <xsd:element name="Uploaded_x0020_by" ma:index="17" ma:displayName="Uploaded by" ma:internalName="Uploaded_x0020_by"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xsd:element ref="dc:description" minOccurs="0" maxOccurs="1"/>
        <xsd:element name="keywords" maxOccurs="1" ma:index="3" ma:displayName="Keywords">
          <xsd:simpleType xmlns:xs="http://www.w3.org/2001/XMLSchema">
            <xsd:restriction base="xsd:string">
              <xsd:minLength value="1"/>
            </xsd:restriction>
          </xsd:simpleType>
        </xsd:element>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LongProperties xmlns="http://schemas.microsoft.com/office/2006/metadata/longProperties"/>
</file>

<file path=customXml/itemProps1.xml><?xml version="1.0" encoding="utf-8"?>
<ds:datastoreItem xmlns:ds="http://schemas.openxmlformats.org/officeDocument/2006/customXml" ds:itemID="{B9330874-A0A8-4222-AB20-9DC09C2FD6EF}"/>
</file>

<file path=customXml/itemProps2.xml><?xml version="1.0" encoding="utf-8"?>
<ds:datastoreItem xmlns:ds="http://schemas.openxmlformats.org/officeDocument/2006/customXml" ds:itemID="{E0844E71-6A58-462C-B5C7-7610DE45A541}"/>
</file>

<file path=customXml/itemProps3.xml><?xml version="1.0" encoding="utf-8"?>
<ds:datastoreItem xmlns:ds="http://schemas.openxmlformats.org/officeDocument/2006/customXml" ds:itemID="{173FA99F-5148-4326-A2BD-0A8DDD5055D0}"/>
</file>

<file path=customXml/itemProps4.xml><?xml version="1.0" encoding="utf-8"?>
<ds:datastoreItem xmlns:ds="http://schemas.openxmlformats.org/officeDocument/2006/customXml" ds:itemID="{D765C313-A50C-4287-BA43-076F591FC5BE}"/>
</file>

<file path=customXml/itemProps5.xml><?xml version="1.0" encoding="utf-8"?>
<ds:datastoreItem xmlns:ds="http://schemas.openxmlformats.org/officeDocument/2006/customXml" ds:itemID="{7360C3CC-6D61-47AD-BE14-7B7490AF2414}"/>
</file>

<file path=docProps/app.xml><?xml version="1.0" encoding="utf-8"?>
<Properties xmlns="http://schemas.openxmlformats.org/officeDocument/2006/extended-properties" xmlns:vt="http://schemas.openxmlformats.org/officeDocument/2006/docPropsVTypes">
  <Template/>
  <TotalTime>10608</TotalTime>
  <Words>819</Words>
  <Application>Microsoft Office PowerPoint</Application>
  <PresentationFormat>On-screen Show (4:3)</PresentationFormat>
  <Paragraphs>37</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Frutiger 55 Roman</vt:lpstr>
      <vt:lpstr>Lato</vt:lpstr>
      <vt:lpstr>Default Design</vt:lpstr>
      <vt:lpstr>   </vt:lpstr>
      <vt:lpstr>PowerPoint Presentation</vt:lpstr>
      <vt:lpstr>PowerPoint Presentation</vt:lpstr>
      <vt:lpstr>PowerPoint Presentation</vt:lpstr>
      <vt:lpstr>PowerPoint Presentation</vt:lpstr>
    </vt:vector>
  </TitlesOfParts>
  <Company>King's College Hospital NHS Foundation Trust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Medical-and-Dental-RandR-Guidance-FINAL</dc:title>
  <dc:creator>Masey, Marc</dc:creator>
  <cp:keywords>Dental; medical; appraisal</cp:keywords>
  <cp:lastModifiedBy>Finch, Victoria</cp:lastModifiedBy>
  <cp:revision>408</cp:revision>
  <cp:lastPrinted>2021-03-31T13:49:23Z</cp:lastPrinted>
  <dcterms:created xsi:type="dcterms:W3CDTF">2006-08-17T13:10:33Z</dcterms:created>
  <dcterms:modified xsi:type="dcterms:W3CDTF">2021-03-31T14:05:28Z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SJ4V57URNYWD-142-3116</vt:lpwstr>
  </property>
  <property fmtid="{D5CDD505-2E9C-101B-9397-08002B2CF9AE}" pid="3" name="_dlc_DocIdItemGuid">
    <vt:lpwstr>979e2cc2-e6ef-4105-a279-45317f62e177</vt:lpwstr>
  </property>
  <property fmtid="{D5CDD505-2E9C-101B-9397-08002B2CF9AE}" pid="4" name="_dlc_DocIdUrl">
    <vt:lpwstr>http://kingsdocs/docs/_layouts/DocIdRedir.aspx?ID=SJ4V57URNYWD-142-3116, SJ4V57URNYWD-142-3116</vt:lpwstr>
  </property>
  <property fmtid="{D5CDD505-2E9C-101B-9397-08002B2CF9AE}" pid="5" name="TaxKeyword">
    <vt:lpwstr>704;#medical|407d5604-6acb-4263-b2ed-418e8afaa654;#8318;#Dental|4f288716-8e28-45dd-a6f2-0761ab8d068d;#1120;#appraisal|8aa18e98-d527-40a6-bb43-52da33de2d03</vt:lpwstr>
  </property>
  <property fmtid="{D5CDD505-2E9C-101B-9397-08002B2CF9AE}" pid="6" name="Order">
    <vt:lpwstr>311600.000000000</vt:lpwstr>
  </property>
  <property fmtid="{D5CDD505-2E9C-101B-9397-08002B2CF9AE}" pid="7" name="Organisation Level">
    <vt:lpwstr/>
  </property>
  <property fmtid="{D5CDD505-2E9C-101B-9397-08002B2CF9AE}" pid="8" name="l242f080dfdf4af4b72e57ecd79108a1">
    <vt:lpwstr/>
  </property>
  <property fmtid="{D5CDD505-2E9C-101B-9397-08002B2CF9AE}" pid="9" name="ContentTypeId">
    <vt:lpwstr>0x01010097649D5E3A090D4F9C27678F0B4AC8F40042BFC246F9C18D43A84C2446E92B438F</vt:lpwstr>
  </property>
</Properties>
</file>